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5" r:id="rId12"/>
    <p:sldId id="267" r:id="rId13"/>
    <p:sldId id="268" r:id="rId14"/>
    <p:sldId id="264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73" r:id="rId2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7D31"/>
    <a:srgbClr val="BDD7EE"/>
    <a:srgbClr val="004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537" autoAdjust="0"/>
  </p:normalViewPr>
  <p:slideViewPr>
    <p:cSldViewPr snapToGrid="0">
      <p:cViewPr>
        <p:scale>
          <a:sx n="75" d="100"/>
          <a:sy n="75" d="100"/>
        </p:scale>
        <p:origin x="1914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9E1E2-83F9-428A-8C03-BACFA1951E04}" type="datetimeFigureOut">
              <a:rPr lang="tr-TR" smtClean="0"/>
              <a:t>5.01.2026</a:t>
            </a:fld>
            <a:endParaRPr lang="tr-TR" dirty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B7EE1-44A0-416D-8A57-0B24AE445CB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564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Cover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4828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sz="1200" dirty="0">
                <a:latin typeface="Open Sauce" panose="020B0604020202020204"/>
              </a:rPr>
              <a:t>D-</a:t>
            </a:r>
            <a:r>
              <a:rPr lang="tr-TR" sz="1200" dirty="0" err="1">
                <a:latin typeface="Open Sauce" panose="020B0604020202020204"/>
              </a:rPr>
              <a:t>Decomposition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4133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sz="1200" dirty="0">
                <a:latin typeface="Open Sauce" panose="020B0604020202020204"/>
              </a:rPr>
              <a:t>D-</a:t>
            </a:r>
            <a:r>
              <a:rPr lang="tr-TR" sz="1200" dirty="0" err="1">
                <a:latin typeface="Open Sauce" panose="020B0604020202020204"/>
              </a:rPr>
              <a:t>Decomposition</a:t>
            </a:r>
            <a:r>
              <a:rPr lang="tr-TR" sz="1200" dirty="0">
                <a:latin typeface="Open Sauce" panose="020B0604020202020204"/>
              </a:rPr>
              <a:t> (2)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204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sz="1200" dirty="0">
                <a:latin typeface="Open Sauce" panose="020B0604020202020204"/>
              </a:rPr>
              <a:t>D-</a:t>
            </a:r>
            <a:r>
              <a:rPr lang="tr-TR" sz="1200" dirty="0" err="1">
                <a:latin typeface="Open Sauce" panose="020B0604020202020204"/>
              </a:rPr>
              <a:t>Decomposition</a:t>
            </a:r>
            <a:r>
              <a:rPr lang="tr-TR" sz="1200" dirty="0">
                <a:latin typeface="Open Sauce" panose="020B0604020202020204"/>
              </a:rPr>
              <a:t> (3)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6368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100" dirty="0" err="1">
                <a:latin typeface="Open Sauce" panose="020B0604020202020204"/>
              </a:rPr>
              <a:t>Admissible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Gain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Regions</a:t>
            </a:r>
            <a:endParaRPr lang="en-GB" sz="105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7375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100" dirty="0" err="1">
                <a:latin typeface="Open Sauce" panose="020B0604020202020204"/>
              </a:rPr>
              <a:t>Admissible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Gain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Regions</a:t>
            </a:r>
            <a:r>
              <a:rPr lang="tr-TR" sz="1100" dirty="0">
                <a:latin typeface="Open Sauce" panose="020B0604020202020204"/>
              </a:rPr>
              <a:t> (2)</a:t>
            </a:r>
            <a:endParaRPr lang="en-GB" sz="105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10902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100" dirty="0" err="1">
                <a:latin typeface="Open Sauce" panose="020B0604020202020204"/>
              </a:rPr>
              <a:t>Admissible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Gain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100" dirty="0" err="1">
                <a:latin typeface="Open Sauce" panose="020B0604020202020204"/>
              </a:rPr>
              <a:t>Regions</a:t>
            </a:r>
            <a:r>
              <a:rPr lang="tr-TR" sz="1100" dirty="0">
                <a:latin typeface="Open Sauce" panose="020B0604020202020204"/>
              </a:rPr>
              <a:t> (3)</a:t>
            </a:r>
            <a:endParaRPr lang="en-GB" sz="105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5177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:r>
                  <a:rPr lang="tr-TR" sz="1100" b="0" i="0">
                    <a:latin typeface="Cambria Math" panose="02040503050406030204" pitchFamily="18" charset="0"/>
                  </a:rPr>
                  <a:t>𝑄_1</a:t>
                </a:r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27136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  <a:r>
                  <a:rPr lang="tr-TR" sz="1100" dirty="0">
                    <a:latin typeface="Open Sauce" panose="020B0604020202020204"/>
                  </a:rPr>
                  <a:t> (2)</a:t>
                </a:r>
                <a:endParaRPr lang="en-GB" sz="11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:r>
                  <a:rPr lang="tr-TR" sz="1100" b="0" i="0">
                    <a:latin typeface="Cambria Math" panose="02040503050406030204" pitchFamily="18" charset="0"/>
                  </a:rPr>
                  <a:t>𝑄_1</a:t>
                </a:r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  <a:r>
                  <a:rPr lang="tr-TR" sz="1100" dirty="0">
                    <a:latin typeface="Open Sauce" panose="020B0604020202020204"/>
                  </a:rPr>
                  <a:t> (2)</a:t>
                </a:r>
                <a:endParaRPr lang="en-GB" sz="1100" dirty="0">
                  <a:latin typeface="Open Sauce" panose="020B0604020202020204"/>
                </a:endParaRP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45879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  <a:r>
                  <a:rPr lang="tr-TR" sz="1100" dirty="0">
                    <a:latin typeface="Open Sauce" panose="020B0604020202020204"/>
                  </a:rPr>
                  <a:t> (3)</a:t>
                </a:r>
                <a:endParaRPr lang="en-GB" sz="11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:r>
                  <a:rPr lang="tr-TR" sz="1100" b="0" i="0">
                    <a:latin typeface="Cambria Math" panose="02040503050406030204" pitchFamily="18" charset="0"/>
                  </a:rPr>
                  <a:t>𝑄_1</a:t>
                </a:r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  <a:r>
                  <a:rPr lang="tr-TR" sz="1100" dirty="0">
                    <a:latin typeface="Open Sauce" panose="020B0604020202020204"/>
                  </a:rPr>
                  <a:t> (2)</a:t>
                </a:r>
                <a:endParaRPr lang="en-GB" sz="1100" dirty="0">
                  <a:latin typeface="Open Sauce" panose="020B0604020202020204"/>
                </a:endParaRP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788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1442A-F88B-6F0E-8ACD-EA6162BF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0B6930CD-84A8-CA18-CE7C-1E87DACF9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8E39CDA-AE70-719F-3251-DCAFCAF3F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4423980-07C5-3937-A551-2D0323D43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B7EE1-44A0-416D-8A57-0B24AE445CB7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97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Contents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29691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848FA-2C36-1F41-CB9E-AB631D0AE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114946D-F43B-233A-DD2F-4D5E807E2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398D024-2E67-E0A4-9FB5-F49AFC237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</a:t>
            </a:r>
            <a:r>
              <a:rPr lang="tr-TR" sz="1200" dirty="0">
                <a:latin typeface="Open Sauce" panose="020B0604020202020204"/>
              </a:rPr>
              <a:t>(2)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0B91B5C-208D-7508-F12E-7D6E85F54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B7EE1-44A0-416D-8A57-0B24AE445CB7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667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6A715-8158-6C6F-FA84-96AA53496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C5B5F3C-1FA2-50F0-311B-6C29571DD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8AED17DA-B23C-0F15-12D5-786D2BA63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</a:t>
            </a:r>
            <a:r>
              <a:rPr lang="tr-TR" sz="1200" dirty="0">
                <a:latin typeface="Open Sauce" panose="020B0604020202020204"/>
              </a:rPr>
              <a:t>(3)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8CA6440-2B22-D65B-4221-950AF7E2E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B7EE1-44A0-416D-8A57-0B24AE445CB7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141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4FE0-2DEE-0F64-5AA8-B804F684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6D0611F-C930-2EE4-CC84-DD2773AE6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3FD08E1-4947-849D-065F-51413533C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</a:t>
            </a:r>
            <a:r>
              <a:rPr lang="tr-TR" sz="1200" dirty="0">
                <a:latin typeface="Open Sauce" panose="020B0604020202020204"/>
              </a:rPr>
              <a:t>(4)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3B36865-94AE-31D7-EA2A-D64CE371A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B7EE1-44A0-416D-8A57-0B24AE445CB7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822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70179-63E7-63B6-79A9-C3923DDE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8ED181DC-EF71-BFA4-C6B3-5679B78F4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629D8B5-3CF9-215C-EA25-2715404A7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</a:t>
            </a:r>
            <a:r>
              <a:rPr lang="tr-TR" sz="1200" dirty="0">
                <a:latin typeface="Open Sauce" panose="020B0604020202020204"/>
              </a:rPr>
              <a:t>(5)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6FC2BD9-9302-BA4F-7C1F-9412B5C69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B7EE1-44A0-416D-8A57-0B24AE445CB7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677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583DF-8B0D-F208-A968-7ADEEFE77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1DC80D57-7221-E369-42DF-43110428E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BD70DA2-4ED2-04A0-8999-DC5F31FEA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</a:t>
            </a:r>
            <a:r>
              <a:rPr lang="tr-TR" sz="1200" dirty="0">
                <a:latin typeface="Open Sauce" panose="020B0604020202020204"/>
              </a:rPr>
              <a:t>(6)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C61379D-F80A-1ED8-13E7-7D91D3B58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B7EE1-44A0-416D-8A57-0B24AE445CB7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580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92F09-1B87-E5DF-DF80-821B9E31F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AB03FD3-6A84-F408-BFD5-B19C4ECA2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4EA8DE8-4379-B43E-5BB0-905B33A02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</a:t>
            </a:r>
            <a:r>
              <a:rPr lang="tr-TR" sz="1200" dirty="0">
                <a:latin typeface="Open Sauce" panose="020B0604020202020204"/>
              </a:rPr>
              <a:t>(7)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1766199-91E6-80C6-44E7-9DF37B800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B7EE1-44A0-416D-8A57-0B24AE445CB7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487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92F09-1B87-E5DF-DF80-821B9E31F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AB03FD3-6A84-F408-BFD5-B19C4ECA2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4EA8DE8-4379-B43E-5BB0-905B33A02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Conclusion</a:t>
            </a:r>
            <a:endParaRPr lang="en-GB" sz="1100" noProof="0" dirty="0">
              <a:latin typeface="Open Sauce" panose="020B0604020202020204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1766199-91E6-80C6-44E7-9DF37B800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B7EE1-44A0-416D-8A57-0B24AE445CB7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487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1100" dirty="0">
                    <a:latin typeface="Open Sauce" panose="020B0604020202020204"/>
                  </a:rPr>
                  <a:t>Thank You for </a:t>
                </a:r>
                <a:r>
                  <a:rPr lang="tr-TR" sz="1100" dirty="0" err="1">
                    <a:latin typeface="Open Sauce" panose="020B0604020202020204"/>
                  </a:rPr>
                  <a:t>Your</a:t>
                </a:r>
                <a:r>
                  <a:rPr lang="tr-TR" sz="1100" dirty="0">
                    <a:latin typeface="Open Sauce" panose="020B0604020202020204"/>
                  </a:rPr>
                  <a:t> </a:t>
                </a:r>
                <a:r>
                  <a:rPr lang="en-GB" sz="1100" dirty="0">
                    <a:latin typeface="Open Sauce" panose="020B0604020202020204"/>
                  </a:rPr>
                  <a:t>Attention!</a:t>
                </a:r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tr-TR" sz="1100" dirty="0">
                    <a:latin typeface="Open Sauce" panose="020B0604020202020204"/>
                  </a:rPr>
                  <a:t>Robust Design Point (</a:t>
                </a:r>
                <a:r>
                  <a:rPr lang="tr-TR" sz="1100" b="0" i="0">
                    <a:latin typeface="Cambria Math" panose="02040503050406030204" pitchFamily="18" charset="0"/>
                  </a:rPr>
                  <a:t>𝑄_1</a:t>
                </a:r>
                <a:r>
                  <a:rPr lang="tr-TR" sz="1100" dirty="0">
                    <a:latin typeface="Open Sauce" panose="020B0604020202020204"/>
                  </a:rPr>
                  <a:t>) </a:t>
                </a:r>
                <a:r>
                  <a:rPr lang="en-GB" sz="1100" dirty="0">
                    <a:latin typeface="Open Sauce" panose="020B0604020202020204"/>
                  </a:rPr>
                  <a:t>and Results</a:t>
                </a: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27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0191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noProof="0" dirty="0"/>
              <a:t>Problem Definition (1)</a:t>
            </a:r>
            <a:endParaRPr lang="en-GB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6514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noProof="0" dirty="0"/>
              <a:t>Problem Definition (2)</a:t>
            </a:r>
            <a:endParaRPr lang="en-GB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7035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latin typeface="Open Sauce" panose="020B0604020202020204"/>
              </a:rPr>
              <a:t>F4-E </a:t>
            </a:r>
            <a:r>
              <a:rPr lang="tr-TR" sz="1200" dirty="0">
                <a:latin typeface="Open Sauce" panose="020B0604020202020204"/>
              </a:rPr>
              <a:t>at </a:t>
            </a:r>
            <a:r>
              <a:rPr lang="en-GB" sz="1200" dirty="0">
                <a:latin typeface="Open Sauce" panose="020B0604020202020204"/>
              </a:rPr>
              <a:t>Different Flight Conditions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8381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latin typeface="Open Sauce" panose="020B0604020202020204"/>
              </a:rPr>
              <a:t>Required Pole Regions from Military Specs.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99130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latin typeface="Open Sauce" panose="020B0604020202020204"/>
              </a:rPr>
              <a:t>Required Pole Regions from Military Specs.</a:t>
            </a:r>
            <a:r>
              <a:rPr lang="tr-TR" sz="1200" dirty="0">
                <a:latin typeface="Open Sauce" panose="020B0604020202020204"/>
              </a:rPr>
              <a:t> (2)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07760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sz="1200" dirty="0">
                <a:latin typeface="Open Sauce" panose="020B0604020202020204"/>
              </a:rPr>
              <a:t>Gamma-</a:t>
            </a:r>
            <a:r>
              <a:rPr lang="tr-TR" sz="1200" dirty="0" err="1">
                <a:latin typeface="Open Sauce" panose="020B0604020202020204"/>
              </a:rPr>
              <a:t>Stability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5988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>
                <a:latin typeface="Open Sauce" panose="020B0604020202020204"/>
              </a:rPr>
              <a:t>Gamma-</a:t>
            </a:r>
            <a:r>
              <a:rPr lang="tr-TR" sz="1200" dirty="0" err="1">
                <a:latin typeface="Open Sauce" panose="020B0604020202020204"/>
              </a:rPr>
              <a:t>Stability</a:t>
            </a:r>
            <a:r>
              <a:rPr lang="tr-TR" sz="1100" dirty="0">
                <a:latin typeface="Open Sauce" panose="020B0604020202020204"/>
              </a:rPr>
              <a:t> </a:t>
            </a:r>
            <a:r>
              <a:rPr lang="tr-TR" sz="1200" dirty="0">
                <a:latin typeface="Open Sauce" panose="020B0604020202020204"/>
              </a:rPr>
              <a:t>(2)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980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130390-C758-4DF9-9DE8-A8A8C492E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01B3950-123E-404F-AB13-331CFAE94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BF1926-9A80-4F4B-AC14-BB2DFA5B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39549" y="365125"/>
            <a:ext cx="937616" cy="365125"/>
          </a:xfrm>
        </p:spPr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30E9120-C8A5-410E-97B7-97187BF5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BFFE74A-5569-4AFD-B6B3-8C916BA4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322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FA04EC-8532-4B04-B4DE-EB5D5A0D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391BE3A-412C-480B-BD16-D4D2254EC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8D7402D-AD30-4C90-BF95-66027C73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FB6C734-FDE0-4C99-BE89-6789A52B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46D6FD-10F0-43A0-A603-77FBE631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378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475CC42-B2DC-400D-9E06-39870E330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E3C60F0-0AA9-4B09-89A1-27C020BEC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E22B5AF-B941-4A0E-8281-2F268E3F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0C3F7B9-0053-43B1-A60D-7A21FE9B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0D45BD-2480-49EE-BF71-531C8C63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59492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130390-C758-4DF9-9DE8-A8A8C492E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01B3950-123E-404F-AB13-331CFAE94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BF1926-9A80-4F4B-AC14-BB2DFA5B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39549" y="365125"/>
            <a:ext cx="937616" cy="365125"/>
          </a:xfrm>
        </p:spPr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30E9120-C8A5-410E-97B7-97187BF5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BFFE74A-5569-4AFD-B6B3-8C916BA4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8426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89D04C-311C-4052-958E-06870EEA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6E3A33-9F96-481B-BF71-A5C6D40B8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3737EE-7B9F-4463-8EC3-B2F7B8C9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7323068-7547-44D1-AEB5-B0EE367D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B1FC481-25EF-4995-B638-F4F34294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7656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C1FFBD-7128-498C-A4C0-0DB84C64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2DCAD81-D076-46DB-812A-3E83710A2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511044D-1DB6-49D3-A47C-4F88DB66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2E6479E-6463-41E7-9422-63F52C78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CB97A51-634A-4090-9338-B4A01A09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91616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D0A45-C8BD-49F6-8B0F-D22811F2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82651C-F9D7-4D86-B264-3F9CF721E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2627678-320C-4BCD-B612-736C611CC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B9A1B01-4320-42D0-8EC8-B64B1F33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E252DA4-BC41-43E9-9748-9313171D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414828A-3138-4027-A690-AFAB75ED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4866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44A915-22F3-4432-B98E-D1BF10C2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809D0B-71C5-464A-A6D0-F595AA52E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BEFF670-8EEB-4AC4-9244-9CE55765D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5B98BD6-B335-4375-9FFE-2F93AAB82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E96B10D-8FCF-469C-89BE-CB723C6C8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3657578-EDB1-4512-8752-791AB3C6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2226549-B665-497E-8ECB-F209C8F6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7774575-CFA0-448B-9335-4E4A4CAD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12194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D4F285-AAA0-4446-97CD-25C6C2B4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2527746-EE64-48FE-9287-E13623C8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F076A57-2689-42A0-8788-30252279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5A7CC76-12B8-44E4-ADAE-D1DCFA7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59814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C2C0E1B-3292-4AF7-AEB4-0DFA2E7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913CE1D-1283-4277-AC43-2BDA1B52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214EF1E-6A42-44E1-A167-C4D3D568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04235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CA27DF-4346-46BA-BFD0-65344869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067607-793F-42CB-9F0F-BFA8ADDC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514B707-DC5D-4E56-A307-9B1D09AD6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D135E0F-4677-48E4-AC66-24924A39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9B777DC-979C-41F2-8697-668F8F738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4D8098E-B463-4250-9966-559B9089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393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89D04C-311C-4052-958E-06870EEA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6E3A33-9F96-481B-BF71-A5C6D40B8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3737EE-7B9F-4463-8EC3-B2F7B8C9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7323068-7547-44D1-AEB5-B0EE367D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B1FC481-25EF-4995-B638-F4F34294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591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3860D0-26F5-47FA-91F3-A88F4010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84EF419-5B17-4B1A-BD8E-D2351F948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585B807-B929-4B1C-A758-CB32B8045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1DA73A9-A7A4-4495-A580-76352D74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8A2B2EB-7A87-43C3-8029-02808DFB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367B9BB-A05D-4D5E-865A-F2FC631A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251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FA04EC-8532-4B04-B4DE-EB5D5A0D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391BE3A-412C-480B-BD16-D4D2254EC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8D7402D-AD30-4C90-BF95-66027C73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FB6C734-FDE0-4C99-BE89-6789A52B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46D6FD-10F0-43A0-A603-77FBE631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6507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475CC42-B2DC-400D-9E06-39870E330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E3C60F0-0AA9-4B09-89A1-27C020BEC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E22B5AF-B941-4A0E-8281-2F268E3F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0C3F7B9-0053-43B1-A60D-7A21FE9B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0D45BD-2480-49EE-BF71-531C8C63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8964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C1FFBD-7128-498C-A4C0-0DB84C64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2DCAD81-D076-46DB-812A-3E83710A2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511044D-1DB6-49D3-A47C-4F88DB66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2E6479E-6463-41E7-9422-63F52C78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CB97A51-634A-4090-9338-B4A01A09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9063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D0A45-C8BD-49F6-8B0F-D22811F2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82651C-F9D7-4D86-B264-3F9CF721E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2627678-320C-4BCD-B612-736C611CC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B9A1B01-4320-42D0-8EC8-B64B1F33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E252DA4-BC41-43E9-9748-9313171D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414828A-3138-4027-A690-AFAB75ED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558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44A915-22F3-4432-B98E-D1BF10C2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809D0B-71C5-464A-A6D0-F595AA52E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BEFF670-8EEB-4AC4-9244-9CE55765D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5B98BD6-B335-4375-9FFE-2F93AAB82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E96B10D-8FCF-469C-89BE-CB723C6C8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3657578-EDB1-4512-8752-791AB3C6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2226549-B665-497E-8ECB-F209C8F6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7774575-CFA0-448B-9335-4E4A4CAD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1901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D4F285-AAA0-4446-97CD-25C6C2B4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2527746-EE64-48FE-9287-E13623C8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F076A57-2689-42A0-8788-30252279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5A7CC76-12B8-44E4-ADAE-D1DCFA7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8335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C2C0E1B-3292-4AF7-AEB4-0DFA2E7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913CE1D-1283-4277-AC43-2BDA1B52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214EF1E-6A42-44E1-A167-C4D3D568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542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CA27DF-4346-46BA-BFD0-65344869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067607-793F-42CB-9F0F-BFA8ADDC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514B707-DC5D-4E56-A307-9B1D09AD6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D135E0F-4677-48E4-AC66-24924A39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9B777DC-979C-41F2-8697-668F8F738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4D8098E-B463-4250-9966-559B9089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9088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3860D0-26F5-47FA-91F3-A88F4010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84EF419-5B17-4B1A-BD8E-D2351F948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585B807-B929-4B1C-A758-CB32B8045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1DA73A9-A7A4-4495-A580-76352D74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8A2B2EB-7A87-43C3-8029-02808DFB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367B9BB-A05D-4D5E-865A-F2FC631A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4066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493DED5-1838-44E9-9D58-FEBF5E74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46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5FAFBDB-C262-4C27-9258-185B6E94C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099" y="1825625"/>
            <a:ext cx="11468099" cy="415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AB1F446-8152-4D13-9B76-DA86A3825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33965" y="3651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3DF0144-8860-4532-AC29-7C67A8046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5215" y="6307346"/>
            <a:ext cx="5536276" cy="3651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4379"/>
                </a:solidFill>
                <a:latin typeface="Open Sauce One" panose="00000500000000000000" pitchFamily="2" charset="0"/>
              </a:defRPr>
            </a:lvl1pPr>
          </a:lstStyle>
          <a:p>
            <a:endParaRPr lang="en-GB" noProof="0" dirty="0">
              <a:latin typeface="Open Sauce" panose="020B0604020202020204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B88713C-739B-4BCF-9B42-D697E42E5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3965" y="630734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CBA303-2A54-497A-AD8D-01A68A1E2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6176963"/>
            <a:ext cx="1256792" cy="625892"/>
          </a:xfrm>
          <a:prstGeom prst="rect">
            <a:avLst/>
          </a:prstGeom>
        </p:spPr>
      </p:pic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402005C8-5546-458D-8DDF-E13DA92021D9}"/>
              </a:ext>
            </a:extLst>
          </p:cNvPr>
          <p:cNvCxnSpPr>
            <a:cxnSpLocks/>
          </p:cNvCxnSpPr>
          <p:nvPr userDrawn="1"/>
        </p:nvCxnSpPr>
        <p:spPr>
          <a:xfrm>
            <a:off x="1230284" y="6176963"/>
            <a:ext cx="0" cy="648117"/>
          </a:xfrm>
          <a:prstGeom prst="line">
            <a:avLst/>
          </a:prstGeom>
          <a:ln w="12700">
            <a:solidFill>
              <a:srgbClr val="0043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0A1FACF-C471-478E-BB69-80590793B7FE}"/>
              </a:ext>
            </a:extLst>
          </p:cNvPr>
          <p:cNvSpPr txBox="1"/>
          <p:nvPr userDrawn="1"/>
        </p:nvSpPr>
        <p:spPr>
          <a:xfrm>
            <a:off x="1235302" y="6154772"/>
            <a:ext cx="106732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Control and </a:t>
            </a:r>
            <a:endParaRPr lang="tr-TR" sz="1300" noProof="0" dirty="0">
              <a:solidFill>
                <a:srgbClr val="004379"/>
              </a:solidFill>
              <a:latin typeface="Open Sauce" panose="020B0604020202020204"/>
            </a:endParaRPr>
          </a:p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Automation </a:t>
            </a:r>
          </a:p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Engineering</a:t>
            </a:r>
          </a:p>
        </p:txBody>
      </p:sp>
      <p:sp>
        <p:nvSpPr>
          <p:cNvPr id="11" name="Altıgen 10">
            <a:extLst>
              <a:ext uri="{FF2B5EF4-FFF2-40B4-BE49-F238E27FC236}">
                <a16:creationId xmlns:a16="http://schemas.microsoft.com/office/drawing/2014/main" id="{425883F8-275E-4F77-9A8C-3ADE4190B73C}"/>
              </a:ext>
            </a:extLst>
          </p:cNvPr>
          <p:cNvSpPr/>
          <p:nvPr userDrawn="1"/>
        </p:nvSpPr>
        <p:spPr>
          <a:xfrm>
            <a:off x="-898636" y="-774686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4" name="Altıgen 13">
            <a:extLst>
              <a:ext uri="{FF2B5EF4-FFF2-40B4-BE49-F238E27FC236}">
                <a16:creationId xmlns:a16="http://schemas.microsoft.com/office/drawing/2014/main" id="{EC14E2ED-8B4C-4F38-8DE5-E5DF7D461977}"/>
              </a:ext>
            </a:extLst>
          </p:cNvPr>
          <p:cNvSpPr/>
          <p:nvPr userDrawn="1"/>
        </p:nvSpPr>
        <p:spPr>
          <a:xfrm>
            <a:off x="11457670" y="-1251715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5" name="Altıgen 14">
            <a:extLst>
              <a:ext uri="{FF2B5EF4-FFF2-40B4-BE49-F238E27FC236}">
                <a16:creationId xmlns:a16="http://schemas.microsoft.com/office/drawing/2014/main" id="{72DF862E-9B90-41BB-9DBF-9667D5AB03CB}"/>
              </a:ext>
            </a:extLst>
          </p:cNvPr>
          <p:cNvSpPr/>
          <p:nvPr userDrawn="1"/>
        </p:nvSpPr>
        <p:spPr>
          <a:xfrm>
            <a:off x="11887198" y="6176963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0733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493DED5-1838-44E9-9D58-FEBF5E74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46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5FAFBDB-C262-4C27-9258-185B6E94C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099" y="1825625"/>
            <a:ext cx="11468099" cy="415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AB1F446-8152-4D13-9B76-DA86A3825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33965" y="3651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3DF0144-8860-4532-AC29-7C67A8046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5215" y="6307346"/>
            <a:ext cx="5536276" cy="3651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4379"/>
                </a:solidFill>
                <a:latin typeface="Open Sauce One" panose="00000500000000000000" pitchFamily="2" charset="0"/>
              </a:defRPr>
            </a:lvl1pPr>
          </a:lstStyle>
          <a:p>
            <a:endParaRPr lang="en-GB" noProof="0" dirty="0">
              <a:latin typeface="Open Sauce" panose="020B0604020202020204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B88713C-739B-4BCF-9B42-D697E42E5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3965" y="630734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CBA303-2A54-497A-AD8D-01A68A1E2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6176963"/>
            <a:ext cx="1256792" cy="625892"/>
          </a:xfrm>
          <a:prstGeom prst="rect">
            <a:avLst/>
          </a:prstGeom>
        </p:spPr>
      </p:pic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402005C8-5546-458D-8DDF-E13DA92021D9}"/>
              </a:ext>
            </a:extLst>
          </p:cNvPr>
          <p:cNvCxnSpPr>
            <a:cxnSpLocks/>
          </p:cNvCxnSpPr>
          <p:nvPr userDrawn="1"/>
        </p:nvCxnSpPr>
        <p:spPr>
          <a:xfrm>
            <a:off x="1230284" y="6176963"/>
            <a:ext cx="0" cy="648117"/>
          </a:xfrm>
          <a:prstGeom prst="line">
            <a:avLst/>
          </a:prstGeom>
          <a:ln w="12700">
            <a:solidFill>
              <a:srgbClr val="0043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0A1FACF-C471-478E-BB69-80590793B7FE}"/>
              </a:ext>
            </a:extLst>
          </p:cNvPr>
          <p:cNvSpPr txBox="1"/>
          <p:nvPr userDrawn="1"/>
        </p:nvSpPr>
        <p:spPr>
          <a:xfrm>
            <a:off x="1235302" y="6154772"/>
            <a:ext cx="106732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Control and </a:t>
            </a:r>
            <a:endParaRPr lang="tr-TR" sz="1300" noProof="0" dirty="0">
              <a:solidFill>
                <a:srgbClr val="004379"/>
              </a:solidFill>
              <a:latin typeface="Open Sauce" panose="020B0604020202020204"/>
            </a:endParaRPr>
          </a:p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Automation </a:t>
            </a:r>
          </a:p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Engineering</a:t>
            </a:r>
          </a:p>
        </p:txBody>
      </p:sp>
      <p:sp>
        <p:nvSpPr>
          <p:cNvPr id="11" name="Altıgen 10">
            <a:extLst>
              <a:ext uri="{FF2B5EF4-FFF2-40B4-BE49-F238E27FC236}">
                <a16:creationId xmlns:a16="http://schemas.microsoft.com/office/drawing/2014/main" id="{425883F8-275E-4F77-9A8C-3ADE4190B73C}"/>
              </a:ext>
            </a:extLst>
          </p:cNvPr>
          <p:cNvSpPr/>
          <p:nvPr userDrawn="1"/>
        </p:nvSpPr>
        <p:spPr>
          <a:xfrm>
            <a:off x="-898636" y="-774686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4" name="Altıgen 13">
            <a:extLst>
              <a:ext uri="{FF2B5EF4-FFF2-40B4-BE49-F238E27FC236}">
                <a16:creationId xmlns:a16="http://schemas.microsoft.com/office/drawing/2014/main" id="{EC14E2ED-8B4C-4F38-8DE5-E5DF7D461977}"/>
              </a:ext>
            </a:extLst>
          </p:cNvPr>
          <p:cNvSpPr/>
          <p:nvPr userDrawn="1"/>
        </p:nvSpPr>
        <p:spPr>
          <a:xfrm>
            <a:off x="11457670" y="-1251715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5" name="Altıgen 14">
            <a:extLst>
              <a:ext uri="{FF2B5EF4-FFF2-40B4-BE49-F238E27FC236}">
                <a16:creationId xmlns:a16="http://schemas.microsoft.com/office/drawing/2014/main" id="{72DF862E-9B90-41BB-9DBF-9667D5AB03CB}"/>
              </a:ext>
            </a:extLst>
          </p:cNvPr>
          <p:cNvSpPr/>
          <p:nvPr userDrawn="1"/>
        </p:nvSpPr>
        <p:spPr>
          <a:xfrm>
            <a:off x="11887198" y="6176963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7886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13.emf"/><Relationship Id="rId4" Type="http://schemas.openxmlformats.org/officeDocument/2006/relationships/image" Target="../media/image16.emf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7.png"/><Relationship Id="rId12" Type="http://schemas.openxmlformats.org/officeDocument/2006/relationships/image" Target="../media/image61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3.png"/><Relationship Id="rId1" Type="http://schemas.openxmlformats.org/officeDocument/2006/relationships/tags" Target="../tags/tag8.xml"/><Relationship Id="rId6" Type="http://schemas.openxmlformats.org/officeDocument/2006/relationships/image" Target="../media/image550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hyperlink" Target="https://en.wikipedia.org/wiki/Matrix_determinant_lemma" TargetMode="External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hyperlink" Target="https://en.wikipedia.org/wiki/Matrix_determinant_lemma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81.png"/><Relationship Id="rId5" Type="http://schemas.openxmlformats.org/officeDocument/2006/relationships/image" Target="../media/image21.emf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thaber.com/haber/yasam/turk-fotografcinin-f-4-fotografi-2024un-en-iyisi-secildi-893733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7.jpeg"/><Relationship Id="rId4" Type="http://schemas.openxmlformats.org/officeDocument/2006/relationships/hyperlink" Target="https://www.tinker.af.mil/News/Article-Display/Article/3871219/flashback-nine-lives-of-a-phantom-ii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2.xml"/><Relationship Id="rId6" Type="http://schemas.openxmlformats.org/officeDocument/2006/relationships/image" Target="../media/image810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1.emf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5.png"/><Relationship Id="rId4" Type="http://schemas.openxmlformats.org/officeDocument/2006/relationships/hyperlink" Target="https://apps.dtic.mil/sti/tr/pdf/ADA119421.pdf" TargetMode="External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7.png"/><Relationship Id="rId1" Type="http://schemas.openxmlformats.org/officeDocument/2006/relationships/tags" Target="../tags/tag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13.emf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51A200-0EFE-4994-A57B-C5AEFB300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37710"/>
            <a:ext cx="9144000" cy="1054300"/>
          </a:xfrm>
        </p:spPr>
        <p:txBody>
          <a:bodyPr anchor="ctr">
            <a:normAutofit fontScale="90000"/>
          </a:bodyPr>
          <a:lstStyle/>
          <a:p>
            <a:r>
              <a:rPr lang="en-GB" sz="3600" dirty="0">
                <a:latin typeface="Open Sauce" panose="020B0604020202020204"/>
              </a:rPr>
              <a:t>Final Project</a:t>
            </a:r>
            <a:br>
              <a:rPr lang="en-GB" sz="3600" dirty="0">
                <a:latin typeface="Open Sauce" panose="020B0604020202020204"/>
              </a:rPr>
            </a:br>
            <a:r>
              <a:rPr lang="en-GB" sz="3600" dirty="0">
                <a:latin typeface="Open Sauce" panose="020B0604020202020204"/>
              </a:rPr>
              <a:t>Robust Flight Control System Design</a:t>
            </a:r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1524000" y="479394"/>
            <a:ext cx="9144000" cy="174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Open Sauce" panose="020B0604020202020204"/>
              </a:rPr>
              <a:t>KOM 501E </a:t>
            </a:r>
            <a:br>
              <a:rPr lang="tr-TR" sz="4000" dirty="0"/>
            </a:br>
            <a:r>
              <a:rPr lang="en-GB" sz="4000" dirty="0">
                <a:latin typeface="Open Sauce" panose="020B0604020202020204"/>
              </a:rPr>
              <a:t>Control of Systems with </a:t>
            </a:r>
            <a:endParaRPr lang="tr-TR" sz="4000" dirty="0">
              <a:latin typeface="Open Sauce" panose="020B0604020202020204"/>
            </a:endParaRPr>
          </a:p>
          <a:p>
            <a:r>
              <a:rPr lang="en-GB" sz="4000" dirty="0">
                <a:latin typeface="Open Sauce" panose="020B0604020202020204"/>
              </a:rPr>
              <a:t>Parametric Uncertainty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55F485B-1CA4-4944-B589-7694AB347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35" y="1867772"/>
            <a:ext cx="3965730" cy="2643820"/>
          </a:xfrm>
          <a:prstGeom prst="rect">
            <a:avLst/>
          </a:prstGeom>
        </p:spPr>
      </p:pic>
      <p:sp>
        <p:nvSpPr>
          <p:cNvPr id="20" name="Başlık 1">
            <a:extLst>
              <a:ext uri="{FF2B5EF4-FFF2-40B4-BE49-F238E27FC236}">
                <a16:creationId xmlns:a16="http://schemas.microsoft.com/office/drawing/2014/main" id="{E74B1C76-259B-4830-B72B-6AD4499635FF}"/>
              </a:ext>
            </a:extLst>
          </p:cNvPr>
          <p:cNvSpPr txBox="1">
            <a:spLocks/>
          </p:cNvSpPr>
          <p:nvPr/>
        </p:nvSpPr>
        <p:spPr>
          <a:xfrm>
            <a:off x="4070412" y="5461280"/>
            <a:ext cx="2025588" cy="62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dirty="0">
                <a:latin typeface="Open Sauce" panose="020B0604020202020204"/>
              </a:rPr>
              <a:t>Emir Arda Kılıç</a:t>
            </a:r>
          </a:p>
          <a:p>
            <a:r>
              <a:rPr lang="tr-TR" sz="2000" dirty="0">
                <a:latin typeface="Open Sauce" panose="020B0604020202020204"/>
              </a:rPr>
              <a:t>504251113</a:t>
            </a:r>
            <a:endParaRPr lang="en-GB" sz="2000" dirty="0">
              <a:latin typeface="Open Sauce" panose="020B0604020202020204"/>
            </a:endParaRPr>
          </a:p>
        </p:txBody>
      </p:sp>
      <p:sp>
        <p:nvSpPr>
          <p:cNvPr id="21" name="Başlık 1">
            <a:extLst>
              <a:ext uri="{FF2B5EF4-FFF2-40B4-BE49-F238E27FC236}">
                <a16:creationId xmlns:a16="http://schemas.microsoft.com/office/drawing/2014/main" id="{D1891518-4647-4655-B54D-0250E00A9015}"/>
              </a:ext>
            </a:extLst>
          </p:cNvPr>
          <p:cNvSpPr txBox="1">
            <a:spLocks/>
          </p:cNvSpPr>
          <p:nvPr/>
        </p:nvSpPr>
        <p:spPr>
          <a:xfrm>
            <a:off x="6096000" y="5461279"/>
            <a:ext cx="2025588" cy="62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dirty="0">
                <a:latin typeface="Open Sauce" panose="020B0604020202020204"/>
              </a:rPr>
              <a:t>İsmet Erdoğan</a:t>
            </a:r>
          </a:p>
          <a:p>
            <a:r>
              <a:rPr lang="tr-TR" sz="2000" dirty="0">
                <a:latin typeface="Open Sauce" panose="020B0604020202020204"/>
              </a:rPr>
              <a:t>040200522</a:t>
            </a:r>
            <a:endParaRPr lang="en-GB" sz="2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374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3E25AB0-BBCE-4F82-B4CF-7B2197A8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784" y="1133062"/>
            <a:ext cx="2656052" cy="2332882"/>
          </a:xfrm>
          <a:prstGeom prst="rect">
            <a:avLst/>
          </a:prstGeom>
        </p:spPr>
      </p:pic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4100" dirty="0">
                <a:latin typeface="Open Sauce" panose="020B0604020202020204"/>
              </a:rPr>
              <a:t>Pole Region Assignment and D-Decomposition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10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EC5AC1C-A29D-4C8B-A12C-CFF73761B4A9}"/>
                  </a:ext>
                </a:extLst>
              </p:cNvPr>
              <p:cNvSpPr txBox="1"/>
              <p:nvPr/>
            </p:nvSpPr>
            <p:spPr>
              <a:xfrm>
                <a:off x="748357" y="1773290"/>
                <a:ext cx="4825135" cy="1608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tr-TR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tr-TR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apping</m:t>
                          </m:r>
                          <m:r>
                            <a:rPr lang="tr-T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into</m:t>
                          </m:r>
                          <m:r>
                            <a:rPr lang="tr-T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  <m:brk m:alnAt="2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pace</m:t>
                          </m:r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sub>
                                  <m:sup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sub>
                                  <m:sup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tr-TR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sub>
                                        <m:sup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tr-TR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sub>
                                        <m:sup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𝑛𝑜𝑚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𝑛𝑜𝑚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𝑛𝑜𝑚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𝑛𝑜𝑚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EEC5AC1C-A29D-4C8B-A12C-CFF73761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57" y="1773290"/>
                <a:ext cx="4825135" cy="1608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aşlık 1">
            <a:extLst>
              <a:ext uri="{FF2B5EF4-FFF2-40B4-BE49-F238E27FC236}">
                <a16:creationId xmlns:a16="http://schemas.microsoft.com/office/drawing/2014/main" id="{63630A09-AD36-4643-9894-EE5A0E676648}"/>
              </a:ext>
            </a:extLst>
          </p:cNvPr>
          <p:cNvSpPr txBox="1">
            <a:spLocks/>
          </p:cNvSpPr>
          <p:nvPr/>
        </p:nvSpPr>
        <p:spPr>
          <a:xfrm>
            <a:off x="889000" y="1323447"/>
            <a:ext cx="6122980" cy="682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Open Sauce" panose="020B0604020202020204"/>
              </a:rPr>
              <a:t>We know what we want. How do we get it?</a:t>
            </a:r>
          </a:p>
        </p:txBody>
      </p:sp>
      <p:sp>
        <p:nvSpPr>
          <p:cNvPr id="16" name="Sağ Ayraç 15">
            <a:extLst>
              <a:ext uri="{FF2B5EF4-FFF2-40B4-BE49-F238E27FC236}">
                <a16:creationId xmlns:a16="http://schemas.microsoft.com/office/drawing/2014/main" id="{9E4559A9-93F6-4B2E-9ABC-81835A2AFDE9}"/>
              </a:ext>
            </a:extLst>
          </p:cNvPr>
          <p:cNvSpPr/>
          <p:nvPr/>
        </p:nvSpPr>
        <p:spPr>
          <a:xfrm>
            <a:off x="3594657" y="3832626"/>
            <a:ext cx="314037" cy="1982375"/>
          </a:xfrm>
          <a:prstGeom prst="rightBrace">
            <a:avLst>
              <a:gd name="adj1" fmla="val 8186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Başlık 1">
                <a:extLst>
                  <a:ext uri="{FF2B5EF4-FFF2-40B4-BE49-F238E27FC236}">
                    <a16:creationId xmlns:a16="http://schemas.microsoft.com/office/drawing/2014/main" id="{EEA150B4-E346-442A-9E9A-C8EBE0525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4876" y="4444117"/>
                <a:ext cx="7209051" cy="6828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en-GB" sz="2000" dirty="0">
                    <a:latin typeface="Open Sauce" panose="020B0604020202020204"/>
                  </a:rPr>
                  <a:t>For a fixed boundary point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>
                    <a:latin typeface="Open Sauce" panose="020B0604020202020204"/>
                  </a:rPr>
                  <a:t>, the condition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𝑠𝐼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𝑏𝐾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r>
                  <a:rPr lang="en-GB" sz="2000" dirty="0">
                    <a:latin typeface="Open Sauce" panose="020B0604020202020204"/>
                  </a:rPr>
                  <a:t> becomes a linear equation in terms</a:t>
                </a:r>
                <a:r>
                  <a:rPr lang="tr-TR" sz="2000" dirty="0">
                    <a:latin typeface="Open Sauce" panose="020B0604020202020204"/>
                  </a:rPr>
                  <a:t> of</a:t>
                </a:r>
                <a:r>
                  <a:rPr lang="en-GB" sz="2000" dirty="0">
                    <a:latin typeface="Open Sauce" panose="020B0604020202020204"/>
                  </a:rPr>
                  <a:t> gains.</a:t>
                </a:r>
              </a:p>
            </p:txBody>
          </p:sp>
        </mc:Choice>
        <mc:Fallback xmlns="">
          <p:sp>
            <p:nvSpPr>
              <p:cNvPr id="17" name="Başlık 1">
                <a:extLst>
                  <a:ext uri="{FF2B5EF4-FFF2-40B4-BE49-F238E27FC236}">
                    <a16:creationId xmlns:a16="http://schemas.microsoft.com/office/drawing/2014/main" id="{EEA150B4-E346-442A-9E9A-C8EBE0525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876" y="4444117"/>
                <a:ext cx="7209051" cy="682815"/>
              </a:xfrm>
              <a:prstGeom prst="rect">
                <a:avLst/>
              </a:prstGeom>
              <a:blipFill>
                <a:blip r:embed="rId6"/>
                <a:stretch>
                  <a:fillRect l="-845" t="-4464" b="-1875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 5">
            <a:extLst>
              <a:ext uri="{FF2B5EF4-FFF2-40B4-BE49-F238E27FC236}">
                <a16:creationId xmlns:a16="http://schemas.microsoft.com/office/drawing/2014/main" id="{D55709DA-E30D-4E9F-8F74-C73C245AE301}"/>
              </a:ext>
            </a:extLst>
          </p:cNvPr>
          <p:cNvGrpSpPr/>
          <p:nvPr/>
        </p:nvGrpSpPr>
        <p:grpSpPr>
          <a:xfrm>
            <a:off x="906353" y="3755424"/>
            <a:ext cx="2524956" cy="2148340"/>
            <a:chOff x="906353" y="3755424"/>
            <a:chExt cx="2524956" cy="2148340"/>
          </a:xfrm>
        </p:grpSpPr>
        <p:sp>
          <p:nvSpPr>
            <p:cNvPr id="23" name="Dikdörtgen: Köşeleri Yuvarlatılmış 22">
              <a:extLst>
                <a:ext uri="{FF2B5EF4-FFF2-40B4-BE49-F238E27FC236}">
                  <a16:creationId xmlns:a16="http://schemas.microsoft.com/office/drawing/2014/main" id="{240FE9B2-CC99-48C8-A223-17F8C60EE087}"/>
                </a:ext>
              </a:extLst>
            </p:cNvPr>
            <p:cNvSpPr/>
            <p:nvPr/>
          </p:nvSpPr>
          <p:spPr>
            <a:xfrm>
              <a:off x="906353" y="3755424"/>
              <a:ext cx="2524955" cy="2148340"/>
            </a:xfrm>
            <a:prstGeom prst="roundRect">
              <a:avLst>
                <a:gd name="adj" fmla="val 5753"/>
              </a:avLst>
            </a:prstGeom>
            <a:solidFill>
              <a:srgbClr val="BDD7EE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Open Sauce" panose="020B0604020202020204"/>
              </a:endParaRPr>
            </a:p>
          </p:txBody>
        </p:sp>
        <p:sp>
          <p:nvSpPr>
            <p:cNvPr id="10" name="Başlık 1">
              <a:extLst>
                <a:ext uri="{FF2B5EF4-FFF2-40B4-BE49-F238E27FC236}">
                  <a16:creationId xmlns:a16="http://schemas.microsoft.com/office/drawing/2014/main" id="{BC865EC7-9EC4-4821-9D00-553B364C69C1}"/>
                </a:ext>
              </a:extLst>
            </p:cNvPr>
            <p:cNvSpPr txBox="1">
              <a:spLocks/>
            </p:cNvSpPr>
            <p:nvPr/>
          </p:nvSpPr>
          <p:spPr>
            <a:xfrm>
              <a:off x="918368" y="3781151"/>
              <a:ext cx="2512941" cy="4441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400" u="sng" dirty="0">
                  <a:latin typeface="Open Sauce" panose="020B0604020202020204"/>
                </a:rPr>
                <a:t>Our Control Law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Metin kutusu 12">
                  <a:extLst>
                    <a:ext uri="{FF2B5EF4-FFF2-40B4-BE49-F238E27FC236}">
                      <a16:creationId xmlns:a16="http://schemas.microsoft.com/office/drawing/2014/main" id="{5E645717-95B9-4FC3-B221-89B8FF608FB4}"/>
                    </a:ext>
                  </a:extLst>
                </p:cNvPr>
                <p:cNvSpPr txBox="1"/>
                <p:nvPr/>
              </p:nvSpPr>
              <p:spPr>
                <a:xfrm>
                  <a:off x="1226721" y="4335165"/>
                  <a:ext cx="18842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𝐾𝑥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3" name="Metin kutusu 12">
                  <a:extLst>
                    <a:ext uri="{FF2B5EF4-FFF2-40B4-BE49-F238E27FC236}">
                      <a16:creationId xmlns:a16="http://schemas.microsoft.com/office/drawing/2014/main" id="{5E645717-95B9-4FC3-B221-89B8FF608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721" y="4335165"/>
                  <a:ext cx="188421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Metin kutusu 13">
                  <a:extLst>
                    <a:ext uri="{FF2B5EF4-FFF2-40B4-BE49-F238E27FC236}">
                      <a16:creationId xmlns:a16="http://schemas.microsoft.com/office/drawing/2014/main" id="{46FED770-3F92-493E-929B-82E61829B785}"/>
                    </a:ext>
                  </a:extLst>
                </p:cNvPr>
                <p:cNvSpPr txBox="1"/>
                <p:nvPr/>
              </p:nvSpPr>
              <p:spPr>
                <a:xfrm>
                  <a:off x="988884" y="4785525"/>
                  <a:ext cx="23598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tr-T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4" name="Metin kutusu 13">
                  <a:extLst>
                    <a:ext uri="{FF2B5EF4-FFF2-40B4-BE49-F238E27FC236}">
                      <a16:creationId xmlns:a16="http://schemas.microsoft.com/office/drawing/2014/main" id="{46FED770-3F92-493E-929B-82E61829B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884" y="4785525"/>
                  <a:ext cx="235989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Metin kutusu 17">
                  <a:extLst>
                    <a:ext uri="{FF2B5EF4-FFF2-40B4-BE49-F238E27FC236}">
                      <a16:creationId xmlns:a16="http://schemas.microsoft.com/office/drawing/2014/main" id="{D79AF4C0-53A1-413A-B4A1-182370AF9A45}"/>
                    </a:ext>
                  </a:extLst>
                </p:cNvPr>
                <p:cNvSpPr txBox="1"/>
                <p:nvPr/>
              </p:nvSpPr>
              <p:spPr>
                <a:xfrm>
                  <a:off x="1226721" y="5324109"/>
                  <a:ext cx="19821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𝑏𝐾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8" name="Metin kutusu 17">
                  <a:extLst>
                    <a:ext uri="{FF2B5EF4-FFF2-40B4-BE49-F238E27FC236}">
                      <a16:creationId xmlns:a16="http://schemas.microsoft.com/office/drawing/2014/main" id="{D79AF4C0-53A1-413A-B4A1-182370AF9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721" y="5324109"/>
                  <a:ext cx="198212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Resim 18">
            <a:extLst>
              <a:ext uri="{FF2B5EF4-FFF2-40B4-BE49-F238E27FC236}">
                <a16:creationId xmlns:a16="http://schemas.microsoft.com/office/drawing/2014/main" id="{3E23C5E6-452A-4C31-9B7F-446CA2F408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7760" y="1213844"/>
            <a:ext cx="2148440" cy="232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2B32F9C0-C67C-453D-AD2C-08B5340C5AA8}"/>
                  </a:ext>
                </a:extLst>
              </p:cNvPr>
              <p:cNvSpPr txBox="1"/>
              <p:nvPr/>
            </p:nvSpPr>
            <p:spPr>
              <a:xfrm>
                <a:off x="7287491" y="1664854"/>
                <a:ext cx="2516255" cy="474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apping</m:t>
                          </m:r>
                          <m:r>
                            <a:rPr lang="tr-T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into</m:t>
                          </m:r>
                          <m:r>
                            <a:rPr lang="tr-T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"/>
                            </m:rPr>
                            <a:rPr lang="tr-T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  <m:brk m:alnAt="2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pace</m:t>
                          </m:r>
                        </m:e>
                      </m:groupCh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2B32F9C0-C67C-453D-AD2C-08B5340C5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491" y="1664854"/>
                <a:ext cx="2516255" cy="474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3912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r-TR" sz="4100" dirty="0">
                <a:latin typeface="Open Sauce" panose="020B0604020202020204"/>
              </a:rPr>
              <a:t>D-</a:t>
            </a:r>
            <a:r>
              <a:rPr lang="tr-TR" sz="4100" dirty="0" err="1">
                <a:latin typeface="Open Sauce" panose="020B0604020202020204"/>
              </a:rPr>
              <a:t>Decomposition</a:t>
            </a:r>
            <a:r>
              <a:rPr lang="tr-TR" sz="4100" dirty="0">
                <a:latin typeface="Open Sauce" panose="020B0604020202020204"/>
              </a:rPr>
              <a:t> (</a:t>
            </a:r>
            <a:r>
              <a:rPr lang="tr-TR" sz="4100" dirty="0" err="1">
                <a:latin typeface="Open Sauce" panose="020B0604020202020204"/>
              </a:rPr>
              <a:t>continued</a:t>
            </a:r>
            <a:r>
              <a:rPr lang="tr-TR" sz="4100" dirty="0">
                <a:latin typeface="Open Sauce" panose="020B0604020202020204"/>
              </a:rPr>
              <a:t>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11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6E97EAA9-537B-4466-9E94-12BF3B02DBDE}"/>
                  </a:ext>
                </a:extLst>
              </p:cNvPr>
              <p:cNvSpPr txBox="1"/>
              <p:nvPr/>
            </p:nvSpPr>
            <p:spPr>
              <a:xfrm>
                <a:off x="3676362" y="1230834"/>
                <a:ext cx="48392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𝑠𝐼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𝑏𝐾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tr-TR" sz="2000" dirty="0"/>
              </a:p>
            </p:txBody>
          </p:sp>
        </mc:Choice>
        <mc:Fallback xmlns=""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6E97EAA9-537B-4466-9E94-12BF3B02D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362" y="1230834"/>
                <a:ext cx="4839277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DE1A67C7-1D1C-4BFF-B94E-8583322299DD}"/>
                  </a:ext>
                </a:extLst>
              </p:cNvPr>
              <p:cNvSpPr txBox="1"/>
              <p:nvPr/>
            </p:nvSpPr>
            <p:spPr>
              <a:xfrm>
                <a:off x="2660074" y="1863225"/>
                <a:ext cx="68718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𝑠𝐼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𝑏𝐾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 sz="20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func>
                          <m:r>
                            <a:rPr lang="tr-TR" sz="20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tr-T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tr-TR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sz="2000" dirty="0"/>
              </a:p>
            </p:txBody>
          </p:sp>
        </mc:Choice>
        <mc:Fallback xmlns="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DE1A67C7-1D1C-4BFF-B94E-858332229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74" y="1863225"/>
                <a:ext cx="6871854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71AC1F68-98C4-4D8F-A587-007451085EBF}"/>
                  </a:ext>
                </a:extLst>
              </p:cNvPr>
              <p:cNvSpPr txBox="1"/>
              <p:nvPr/>
            </p:nvSpPr>
            <p:spPr>
              <a:xfrm>
                <a:off x="889000" y="2619535"/>
                <a:ext cx="1995054" cy="462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𝑠𝐼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tr-TR" dirty="0"/>
                            <m:t> </m:t>
                          </m: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71AC1F68-98C4-4D8F-A587-00745108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619535"/>
                <a:ext cx="1995054" cy="4626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DB5FB275-22BE-4561-B88F-1B4C8CAFDC9F}"/>
                  </a:ext>
                </a:extLst>
              </p:cNvPr>
              <p:cNvSpPr txBox="1"/>
              <p:nvPr/>
            </p:nvSpPr>
            <p:spPr>
              <a:xfrm>
                <a:off x="888999" y="3218293"/>
                <a:ext cx="2281382" cy="88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sz="1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Φ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tr-TR" dirty="0"/>
                            <m:t> </m:t>
                          </m:r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adj</m:t>
                              </m:r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func>
                                <m:func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tr-TR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  <m:d>
                                        <m:d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m:rPr>
                              <m:nor/>
                            </m:rPr>
                            <a:rPr lang="tr-TR" dirty="0"/>
                            <m:t> </m:t>
                          </m: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DB5FB275-22BE-4561-B88F-1B4C8CAFD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99" y="3218293"/>
                <a:ext cx="2281382" cy="880177"/>
              </a:xfrm>
              <a:prstGeom prst="rect">
                <a:avLst/>
              </a:prstGeom>
              <a:blipFill>
                <a:blip r:embed="rId7"/>
                <a:stretch>
                  <a:fillRect l="-160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319A33BF-F87F-45EB-A4A4-94B14C197A1F}"/>
                  </a:ext>
                </a:extLst>
              </p:cNvPr>
              <p:cNvSpPr txBox="1"/>
              <p:nvPr/>
            </p:nvSpPr>
            <p:spPr>
              <a:xfrm>
                <a:off x="3140364" y="2653478"/>
                <a:ext cx="591127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𝑏𝐾</m:t>
                              </m:r>
                            </m:e>
                          </m:d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 sz="18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tr-TR" sz="18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tr-TR" sz="1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319A33BF-F87F-45EB-A4A4-94B14C197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64" y="2653478"/>
                <a:ext cx="5911272" cy="4049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Metin kutusu 25">
                <a:extLst>
                  <a:ext uri="{FF2B5EF4-FFF2-40B4-BE49-F238E27FC236}">
                    <a16:creationId xmlns:a16="http://schemas.microsoft.com/office/drawing/2014/main" id="{FEE79369-391E-447D-A1B7-E792270D39A0}"/>
                  </a:ext>
                </a:extLst>
              </p:cNvPr>
              <p:cNvSpPr txBox="1"/>
              <p:nvPr/>
            </p:nvSpPr>
            <p:spPr>
              <a:xfrm>
                <a:off x="4063414" y="3455891"/>
                <a:ext cx="406458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tr-T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tr-TR"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tr-TR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6" name="Metin kutusu 25">
                <a:extLst>
                  <a:ext uri="{FF2B5EF4-FFF2-40B4-BE49-F238E27FC236}">
                    <a16:creationId xmlns:a16="http://schemas.microsoft.com/office/drawing/2014/main" id="{FEE79369-391E-447D-A1B7-E792270D3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414" y="3455891"/>
                <a:ext cx="4064586" cy="404983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>
                <a:extLst>
                  <a:ext uri="{FF2B5EF4-FFF2-40B4-BE49-F238E27FC236}">
                    <a16:creationId xmlns:a16="http://schemas.microsoft.com/office/drawing/2014/main" id="{3E4175A3-044A-4639-9FAD-04858DE0CF50}"/>
                  </a:ext>
                </a:extLst>
              </p:cNvPr>
              <p:cNvSpPr txBox="1"/>
              <p:nvPr/>
            </p:nvSpPr>
            <p:spPr>
              <a:xfrm>
                <a:off x="4665518" y="4430696"/>
                <a:ext cx="269586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18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7" name="Metin kutusu 26">
                <a:extLst>
                  <a:ext uri="{FF2B5EF4-FFF2-40B4-BE49-F238E27FC236}">
                    <a16:creationId xmlns:a16="http://schemas.microsoft.com/office/drawing/2014/main" id="{3E4175A3-044A-4639-9FAD-04858DE0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18" y="4430696"/>
                <a:ext cx="2695864" cy="4049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 1">
            <a:extLst>
              <a:ext uri="{FF2B5EF4-FFF2-40B4-BE49-F238E27FC236}">
                <a16:creationId xmlns:a16="http://schemas.microsoft.com/office/drawing/2014/main" id="{85468A34-2432-49C5-8AD6-87958F7831AC}"/>
              </a:ext>
            </a:extLst>
          </p:cNvPr>
          <p:cNvGrpSpPr/>
          <p:nvPr/>
        </p:nvGrpSpPr>
        <p:grpSpPr>
          <a:xfrm>
            <a:off x="3924868" y="5225822"/>
            <a:ext cx="4341678" cy="727352"/>
            <a:chOff x="3924868" y="5225822"/>
            <a:chExt cx="4341678" cy="727352"/>
          </a:xfrm>
        </p:grpSpPr>
        <p:sp>
          <p:nvSpPr>
            <p:cNvPr id="33" name="Dikdörtgen: Köşeleri Yuvarlatılmış 32">
              <a:extLst>
                <a:ext uri="{FF2B5EF4-FFF2-40B4-BE49-F238E27FC236}">
                  <a16:creationId xmlns:a16="http://schemas.microsoft.com/office/drawing/2014/main" id="{169F9542-C891-437B-9BFC-B7E4C2890880}"/>
                </a:ext>
              </a:extLst>
            </p:cNvPr>
            <p:cNvSpPr/>
            <p:nvPr/>
          </p:nvSpPr>
          <p:spPr>
            <a:xfrm>
              <a:off x="3924868" y="5225822"/>
              <a:ext cx="4341678" cy="727352"/>
            </a:xfrm>
            <a:prstGeom prst="roundRect">
              <a:avLst>
                <a:gd name="adj" fmla="val 575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Metin kutusu 28">
                  <a:extLst>
                    <a:ext uri="{FF2B5EF4-FFF2-40B4-BE49-F238E27FC236}">
                      <a16:creationId xmlns:a16="http://schemas.microsoft.com/office/drawing/2014/main" id="{51EC953D-3B5C-45D5-A8A7-4AAA3F3A2853}"/>
                    </a:ext>
                  </a:extLst>
                </p:cNvPr>
                <p:cNvSpPr txBox="1"/>
                <p:nvPr/>
              </p:nvSpPr>
              <p:spPr>
                <a:xfrm>
                  <a:off x="3924868" y="5321700"/>
                  <a:ext cx="4341678" cy="5355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tr-TR" sz="1800" b="0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func>
                              <m:func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borderBox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9" name="Metin kutusu 28">
                  <a:extLst>
                    <a:ext uri="{FF2B5EF4-FFF2-40B4-BE49-F238E27FC236}">
                      <a16:creationId xmlns:a16="http://schemas.microsoft.com/office/drawing/2014/main" id="{51EC953D-3B5C-45D5-A8A7-4AAA3F3A2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868" y="5321700"/>
                  <a:ext cx="4341678" cy="53559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Metin kutusu 29">
                <a:extLst>
                  <a:ext uri="{FF2B5EF4-FFF2-40B4-BE49-F238E27FC236}">
                    <a16:creationId xmlns:a16="http://schemas.microsoft.com/office/drawing/2014/main" id="{C5FAD31A-78B1-4052-BDBF-F9E78EB6C89A}"/>
                  </a:ext>
                </a:extLst>
              </p:cNvPr>
              <p:cNvSpPr txBox="1"/>
              <p:nvPr/>
            </p:nvSpPr>
            <p:spPr>
              <a:xfrm>
                <a:off x="810491" y="5442706"/>
                <a:ext cx="23598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0" name="Metin kutusu 29">
                <a:extLst>
                  <a:ext uri="{FF2B5EF4-FFF2-40B4-BE49-F238E27FC236}">
                    <a16:creationId xmlns:a16="http://schemas.microsoft.com/office/drawing/2014/main" id="{C5FAD31A-78B1-4052-BDBF-F9E78EB6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1" y="5442706"/>
                <a:ext cx="2359891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Metin kutusu 30">
                <a:extLst>
                  <a:ext uri="{FF2B5EF4-FFF2-40B4-BE49-F238E27FC236}">
                    <a16:creationId xmlns:a16="http://schemas.microsoft.com/office/drawing/2014/main" id="{CDA74600-7F61-4991-8A4C-73C8E66C6BE9}"/>
                  </a:ext>
                </a:extLst>
              </p:cNvPr>
              <p:cNvSpPr txBox="1"/>
              <p:nvPr/>
            </p:nvSpPr>
            <p:spPr>
              <a:xfrm>
                <a:off x="352966" y="4130394"/>
                <a:ext cx="3353449" cy="1095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adj</m:t>
                          </m:r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tr-TR" dirty="0"/>
                            <m:t> </m:t>
                          </m: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1" name="Metin kutusu 30">
                <a:extLst>
                  <a:ext uri="{FF2B5EF4-FFF2-40B4-BE49-F238E27FC236}">
                    <a16:creationId xmlns:a16="http://schemas.microsoft.com/office/drawing/2014/main" id="{CDA74600-7F61-4991-8A4C-73C8E66C6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66" y="4130394"/>
                <a:ext cx="3353449" cy="1095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>
                <a:hlinkClick r:id="rId14"/>
                <a:extLst>
                  <a:ext uri="{FF2B5EF4-FFF2-40B4-BE49-F238E27FC236}">
                    <a16:creationId xmlns:a16="http://schemas.microsoft.com/office/drawing/2014/main" id="{24C908A8-19B1-41F1-AC9B-D6AC1AF915B5}"/>
                  </a:ext>
                </a:extLst>
              </p:cNvPr>
              <p:cNvSpPr txBox="1"/>
              <p:nvPr/>
            </p:nvSpPr>
            <p:spPr>
              <a:xfrm>
                <a:off x="889000" y="1582238"/>
                <a:ext cx="1995054" cy="945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eqArr>
                            <m:eqArrPr>
                              <m:ctrlP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Matrix</m:t>
                              </m:r>
                              <m:r>
                                <a:rPr lang="tr-T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Determinant</m:t>
                              </m:r>
                              <m:r>
                                <a:rPr lang="tr-T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Lemma</m:t>
                              </m:r>
                            </m:e>
                          </m:eqAr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6" name="Metin kutusu 15">
                <a:hlinkClick r:id="rId15"/>
                <a:extLst>
                  <a:ext uri="{FF2B5EF4-FFF2-40B4-BE49-F238E27FC236}">
                    <a16:creationId xmlns:a16="http://schemas.microsoft.com/office/drawing/2014/main" id="{24C908A8-19B1-41F1-AC9B-D6AC1AF9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1582238"/>
                <a:ext cx="1995054" cy="9457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4535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4" grpId="0"/>
      <p:bldP spid="24" grpId="1"/>
      <p:bldP spid="25" grpId="0"/>
      <p:bldP spid="26" grpId="0"/>
      <p:bldP spid="27" grpId="0"/>
      <p:bldP spid="30" grpId="0"/>
      <p:bldP spid="31" grpId="0"/>
      <p:bldP spid="31" grpId="1"/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ikdörtgen: Köşeleri Yuvarlatılmış 32">
            <a:extLst>
              <a:ext uri="{FF2B5EF4-FFF2-40B4-BE49-F238E27FC236}">
                <a16:creationId xmlns:a16="http://schemas.microsoft.com/office/drawing/2014/main" id="{169F9542-C891-437B-9BFC-B7E4C2890880}"/>
              </a:ext>
            </a:extLst>
          </p:cNvPr>
          <p:cNvSpPr/>
          <p:nvPr/>
        </p:nvSpPr>
        <p:spPr>
          <a:xfrm>
            <a:off x="3925161" y="1069458"/>
            <a:ext cx="4341678" cy="727352"/>
          </a:xfrm>
          <a:prstGeom prst="roundRect">
            <a:avLst>
              <a:gd name="adj" fmla="val 5753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4100" dirty="0">
                <a:latin typeface="Open Sauce" panose="020B0604020202020204"/>
              </a:rPr>
              <a:t>D-Decomposition (continued)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12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etin kutusu 28">
                <a:extLst>
                  <a:ext uri="{FF2B5EF4-FFF2-40B4-BE49-F238E27FC236}">
                    <a16:creationId xmlns:a16="http://schemas.microsoft.com/office/drawing/2014/main" id="{51EC953D-3B5C-45D5-A8A7-4AAA3F3A2853}"/>
                  </a:ext>
                </a:extLst>
              </p:cNvPr>
              <p:cNvSpPr txBox="1"/>
              <p:nvPr/>
            </p:nvSpPr>
            <p:spPr>
              <a:xfrm>
                <a:off x="3925161" y="1165336"/>
                <a:ext cx="4341678" cy="535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sz="1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unc>
                            <m:func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9" name="Metin kutusu 28">
                <a:extLst>
                  <a:ext uri="{FF2B5EF4-FFF2-40B4-BE49-F238E27FC236}">
                    <a16:creationId xmlns:a16="http://schemas.microsoft.com/office/drawing/2014/main" id="{51EC953D-3B5C-45D5-A8A7-4AAA3F3A2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161" y="1165336"/>
                <a:ext cx="4341678" cy="535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2276D3F7-2F7D-4CAD-8BEF-56069D799B12}"/>
                  </a:ext>
                </a:extLst>
              </p:cNvPr>
              <p:cNvSpPr txBox="1"/>
              <p:nvPr/>
            </p:nvSpPr>
            <p:spPr>
              <a:xfrm>
                <a:off x="3546039" y="2273044"/>
                <a:ext cx="503971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Im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Im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 b="0" i="0" smtClean="0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 b="0" i="0" smtClean="0"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Im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2276D3F7-2F7D-4CAD-8BEF-56069D79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039" y="2273044"/>
                <a:ext cx="5039713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Metin kutusu 16">
            <a:extLst>
              <a:ext uri="{FF2B5EF4-FFF2-40B4-BE49-F238E27FC236}">
                <a16:creationId xmlns:a16="http://schemas.microsoft.com/office/drawing/2014/main" id="{0D5ABDA7-8305-475D-8F1E-1A16F2754620}"/>
              </a:ext>
            </a:extLst>
          </p:cNvPr>
          <p:cNvSpPr txBox="1"/>
          <p:nvPr/>
        </p:nvSpPr>
        <p:spPr>
          <a:xfrm>
            <a:off x="1075820" y="3531624"/>
            <a:ext cx="3759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u="sng" dirty="0">
                <a:latin typeface="Open Sauce" panose="020B0604020202020204"/>
              </a:rPr>
              <a:t>Complex Root Boundaries</a:t>
            </a:r>
            <a:endParaRPr lang="en-GB" sz="2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Başlık 1">
                <a:extLst>
                  <a:ext uri="{FF2B5EF4-FFF2-40B4-BE49-F238E27FC236}">
                    <a16:creationId xmlns:a16="http://schemas.microsoft.com/office/drawing/2014/main" id="{D199061E-8B63-4F57-8C5D-D274919C2F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1692" y="4099307"/>
                <a:ext cx="3228179" cy="46166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tr-TR" sz="2000" dirty="0">
                    <a:latin typeface="Open Sauce" panose="020B0604020202020204"/>
                  </a:rPr>
                  <a:t>To </a:t>
                </a:r>
                <a:r>
                  <a:rPr lang="tr-TR" sz="2000" dirty="0" err="1">
                    <a:latin typeface="Open Sauce" panose="020B0604020202020204"/>
                  </a:rPr>
                  <a:t>calculate</a:t>
                </a:r>
                <a:r>
                  <a:rPr lang="tr-TR" sz="2000" dirty="0">
                    <a:latin typeface="Open Sauce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tr-TR" sz="2000" dirty="0">
                    <a:latin typeface="Open Sauce" panose="020B0604020202020204"/>
                  </a:rPr>
                  <a:t> </a:t>
                </a:r>
                <a:r>
                  <a:rPr lang="tr-TR" sz="2000" dirty="0" err="1">
                    <a:latin typeface="Open Sauce" panose="020B0604020202020204"/>
                  </a:rPr>
                  <a:t>and</a:t>
                </a:r>
                <a:r>
                  <a:rPr lang="tr-TR" sz="2000" dirty="0">
                    <a:latin typeface="Open Sauce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tr-TR" sz="2000" dirty="0">
                    <a:latin typeface="Open Sauce" panose="020B0604020202020204"/>
                  </a:rPr>
                  <a:t> borders</a:t>
                </a:r>
                <a:endParaRPr lang="en-GB" sz="20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18" name="Başlık 1">
                <a:extLst>
                  <a:ext uri="{FF2B5EF4-FFF2-40B4-BE49-F238E27FC236}">
                    <a16:creationId xmlns:a16="http://schemas.microsoft.com/office/drawing/2014/main" id="{D199061E-8B63-4F57-8C5D-D274919C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92" y="4099307"/>
                <a:ext cx="3228179" cy="461666"/>
              </a:xfrm>
              <a:prstGeom prst="rect">
                <a:avLst/>
              </a:prstGeom>
              <a:blipFill>
                <a:blip r:embed="rId6"/>
                <a:stretch>
                  <a:fillRect l="-377" t="-6579" r="-377" b="-92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2AFB08D4-1222-4E13-BCA9-910829AB62AF}"/>
                  </a:ext>
                </a:extLst>
              </p:cNvPr>
              <p:cNvSpPr txBox="1"/>
              <p:nvPr/>
            </p:nvSpPr>
            <p:spPr>
              <a:xfrm>
                <a:off x="249379" y="4560973"/>
                <a:ext cx="5412803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Im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tr-TR">
                                        <a:latin typeface="Cambria Math" panose="02040503050406030204" pitchFamily="18" charset="0"/>
                                      </a:rPr>
                                      <m:t>Im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Im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tr-TR"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2AFB08D4-1222-4E13-BCA9-910829AB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9" y="4560973"/>
                <a:ext cx="5412803" cy="728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E66F942B-69AA-4519-AD89-A9A5DB6AD90C}"/>
              </a:ext>
            </a:extLst>
          </p:cNvPr>
          <p:cNvCxnSpPr>
            <a:cxnSpLocks/>
          </p:cNvCxnSpPr>
          <p:nvPr/>
        </p:nvCxnSpPr>
        <p:spPr>
          <a:xfrm>
            <a:off x="6096000" y="3531624"/>
            <a:ext cx="0" cy="280044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DA91E98C-7D77-4C8F-A6A2-65EC36F18098}"/>
              </a:ext>
            </a:extLst>
          </p:cNvPr>
          <p:cNvSpPr txBox="1"/>
          <p:nvPr/>
        </p:nvSpPr>
        <p:spPr>
          <a:xfrm>
            <a:off x="7254003" y="3531624"/>
            <a:ext cx="3759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u="sng" dirty="0">
                <a:latin typeface="Open Sauce" panose="020B0604020202020204"/>
              </a:rPr>
              <a:t>Real Root Boundaries</a:t>
            </a:r>
            <a:endParaRPr lang="en-GB" sz="2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Başlık 1">
                <a:extLst>
                  <a:ext uri="{FF2B5EF4-FFF2-40B4-BE49-F238E27FC236}">
                    <a16:creationId xmlns:a16="http://schemas.microsoft.com/office/drawing/2014/main" id="{0E9E4A36-BF7D-4207-A29F-07AF728040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9875" y="4093079"/>
                <a:ext cx="3228179" cy="46166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dirty="0">
                    <a:latin typeface="Open Sauce" panose="020B0604020202020204"/>
                  </a:rPr>
                  <a:t>To calculate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2000" dirty="0">
                    <a:latin typeface="Open Sauce" panose="020B0604020202020204"/>
                  </a:rPr>
                  <a:t> borders</a:t>
                </a:r>
              </a:p>
            </p:txBody>
          </p:sp>
        </mc:Choice>
        <mc:Fallback xmlns="">
          <p:sp>
            <p:nvSpPr>
              <p:cNvPr id="32" name="Başlık 1">
                <a:extLst>
                  <a:ext uri="{FF2B5EF4-FFF2-40B4-BE49-F238E27FC236}">
                    <a16:creationId xmlns:a16="http://schemas.microsoft.com/office/drawing/2014/main" id="{0E9E4A36-BF7D-4207-A29F-07AF72804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875" y="4093079"/>
                <a:ext cx="3228179" cy="461666"/>
              </a:xfrm>
              <a:prstGeom prst="rect">
                <a:avLst/>
              </a:prstGeom>
              <a:blipFill>
                <a:blip r:embed="rId8"/>
                <a:stretch>
                  <a:fillRect t="-6579" b="-92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Metin kutusu 33">
                <a:extLst>
                  <a:ext uri="{FF2B5EF4-FFF2-40B4-BE49-F238E27FC236}">
                    <a16:creationId xmlns:a16="http://schemas.microsoft.com/office/drawing/2014/main" id="{EDCBB97A-C81F-4889-ACEB-349682C6F892}"/>
                  </a:ext>
                </a:extLst>
              </p:cNvPr>
              <p:cNvSpPr txBox="1"/>
              <p:nvPr/>
            </p:nvSpPr>
            <p:spPr>
              <a:xfrm>
                <a:off x="8220628" y="4500257"/>
                <a:ext cx="18266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4" name="Metin kutusu 33">
                <a:extLst>
                  <a:ext uri="{FF2B5EF4-FFF2-40B4-BE49-F238E27FC236}">
                    <a16:creationId xmlns:a16="http://schemas.microsoft.com/office/drawing/2014/main" id="{EDCBB97A-C81F-4889-ACEB-349682C6F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628" y="4500257"/>
                <a:ext cx="18266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Metin kutusu 34">
                <a:extLst>
                  <a:ext uri="{FF2B5EF4-FFF2-40B4-BE49-F238E27FC236}">
                    <a16:creationId xmlns:a16="http://schemas.microsoft.com/office/drawing/2014/main" id="{203086F0-3935-4CD7-8F69-B1C02717CE87}"/>
                  </a:ext>
                </a:extLst>
              </p:cNvPr>
              <p:cNvSpPr txBox="1"/>
              <p:nvPr/>
            </p:nvSpPr>
            <p:spPr>
              <a:xfrm>
                <a:off x="6746363" y="4880502"/>
                <a:ext cx="4775200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5" name="Metin kutusu 34">
                <a:extLst>
                  <a:ext uri="{FF2B5EF4-FFF2-40B4-BE49-F238E27FC236}">
                    <a16:creationId xmlns:a16="http://schemas.microsoft.com/office/drawing/2014/main" id="{203086F0-3935-4CD7-8F69-B1C02717C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63" y="4880502"/>
                <a:ext cx="4775200" cy="393121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ikdörtgen: Köşeleri Yuvarlatılmış 35">
            <a:extLst>
              <a:ext uri="{FF2B5EF4-FFF2-40B4-BE49-F238E27FC236}">
                <a16:creationId xmlns:a16="http://schemas.microsoft.com/office/drawing/2014/main" id="{841A31D9-1093-4F3D-B0D6-3AF546ADC35C}"/>
              </a:ext>
            </a:extLst>
          </p:cNvPr>
          <p:cNvSpPr/>
          <p:nvPr/>
        </p:nvSpPr>
        <p:spPr>
          <a:xfrm rot="19769461">
            <a:off x="238035" y="3311271"/>
            <a:ext cx="1829956" cy="616387"/>
          </a:xfrm>
          <a:prstGeom prst="roundRect">
            <a:avLst>
              <a:gd name="adj" fmla="val 575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Open Sauce" panose="020B0604020202020204"/>
              </a:rPr>
              <a:t>Flying Qualities</a:t>
            </a:r>
          </a:p>
        </p:txBody>
      </p:sp>
      <p:sp>
        <p:nvSpPr>
          <p:cNvPr id="37" name="Dikdörtgen: Köşeleri Yuvarlatılmış 36">
            <a:extLst>
              <a:ext uri="{FF2B5EF4-FFF2-40B4-BE49-F238E27FC236}">
                <a16:creationId xmlns:a16="http://schemas.microsoft.com/office/drawing/2014/main" id="{DAB732DF-0247-42F2-9020-425519A76268}"/>
              </a:ext>
            </a:extLst>
          </p:cNvPr>
          <p:cNvSpPr/>
          <p:nvPr/>
        </p:nvSpPr>
        <p:spPr>
          <a:xfrm rot="19769461">
            <a:off x="6559603" y="3383809"/>
            <a:ext cx="1829956" cy="616387"/>
          </a:xfrm>
          <a:prstGeom prst="roundRect">
            <a:avLst>
              <a:gd name="adj" fmla="val 575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Open Sauce" panose="020B0604020202020204"/>
              </a:rPr>
              <a:t>Physical and Stability Limits</a:t>
            </a:r>
          </a:p>
        </p:txBody>
      </p:sp>
      <p:sp>
        <p:nvSpPr>
          <p:cNvPr id="40" name="Başlık 1">
            <a:extLst>
              <a:ext uri="{FF2B5EF4-FFF2-40B4-BE49-F238E27FC236}">
                <a16:creationId xmlns:a16="http://schemas.microsoft.com/office/drawing/2014/main" id="{A025B040-42AF-47FA-BA5E-6478ADF99820}"/>
              </a:ext>
            </a:extLst>
          </p:cNvPr>
          <p:cNvSpPr txBox="1">
            <a:spLocks/>
          </p:cNvSpPr>
          <p:nvPr/>
        </p:nvSpPr>
        <p:spPr>
          <a:xfrm>
            <a:off x="1341690" y="5488493"/>
            <a:ext cx="3228179" cy="461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tr-TR" sz="2000" dirty="0" err="1">
                <a:latin typeface="Open Sauce" panose="020B0604020202020204"/>
              </a:rPr>
              <a:t>produces</a:t>
            </a:r>
            <a:r>
              <a:rPr lang="tr-TR" sz="2000" dirty="0">
                <a:latin typeface="Open Sauce" panose="020B0604020202020204"/>
              </a:rPr>
              <a:t> </a:t>
            </a:r>
            <a:r>
              <a:rPr lang="tr-TR" sz="2000" dirty="0" err="1">
                <a:latin typeface="Open Sauce" panose="020B0604020202020204"/>
              </a:rPr>
              <a:t>curve</a:t>
            </a:r>
            <a:endParaRPr lang="en-GB" sz="2000" dirty="0">
              <a:latin typeface="Open Sauce" panose="020B0604020202020204"/>
            </a:endParaRPr>
          </a:p>
        </p:txBody>
      </p:sp>
      <p:sp>
        <p:nvSpPr>
          <p:cNvPr id="41" name="Başlık 1">
            <a:extLst>
              <a:ext uri="{FF2B5EF4-FFF2-40B4-BE49-F238E27FC236}">
                <a16:creationId xmlns:a16="http://schemas.microsoft.com/office/drawing/2014/main" id="{516FC5C3-A82D-4CAD-9203-AC9E9334A23D}"/>
              </a:ext>
            </a:extLst>
          </p:cNvPr>
          <p:cNvSpPr txBox="1">
            <a:spLocks/>
          </p:cNvSpPr>
          <p:nvPr/>
        </p:nvSpPr>
        <p:spPr>
          <a:xfrm>
            <a:off x="7565988" y="5485396"/>
            <a:ext cx="3228179" cy="461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tr-TR" sz="2000" dirty="0" err="1">
                <a:latin typeface="Open Sauce" panose="020B0604020202020204"/>
              </a:rPr>
              <a:t>produces</a:t>
            </a:r>
            <a:r>
              <a:rPr lang="tr-TR" sz="2000" dirty="0">
                <a:latin typeface="Open Sauce" panose="020B0604020202020204"/>
              </a:rPr>
              <a:t> </a:t>
            </a:r>
            <a:r>
              <a:rPr lang="tr-TR" sz="2000" dirty="0" err="1">
                <a:latin typeface="Open Sauce" panose="020B0604020202020204"/>
              </a:rPr>
              <a:t>straight</a:t>
            </a:r>
            <a:r>
              <a:rPr lang="tr-TR" sz="2000" dirty="0">
                <a:latin typeface="Open Sauce" panose="020B0604020202020204"/>
              </a:rPr>
              <a:t> </a:t>
            </a:r>
            <a:r>
              <a:rPr lang="tr-TR" sz="2000" dirty="0" err="1">
                <a:latin typeface="Open Sauce" panose="020B0604020202020204"/>
              </a:rPr>
              <a:t>line</a:t>
            </a:r>
            <a:endParaRPr lang="en-GB" sz="2000" dirty="0">
              <a:latin typeface="Open Sauce" panose="020B060402020202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07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23" grpId="0"/>
      <p:bldP spid="28" grpId="0"/>
      <p:bldP spid="32" grpId="0"/>
      <p:bldP spid="34" grpId="0"/>
      <p:bldP spid="35" grpId="0"/>
      <p:bldP spid="36" grpId="0" animBg="1"/>
      <p:bldP spid="37" grpId="0" animBg="1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r-TR" sz="4100" dirty="0" err="1">
                <a:latin typeface="Open Sauce" panose="020B0604020202020204"/>
              </a:rPr>
              <a:t>Admissible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Gain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Regions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13</a:t>
            </a:fld>
            <a:endParaRPr lang="tr-TR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F73BCAD0-C351-48E0-87E5-56F89300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9" y="1543898"/>
            <a:ext cx="4275657" cy="3755425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3A8E52CD-DAB0-46AA-AD35-C8235CCF3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345" y="1543899"/>
            <a:ext cx="4275657" cy="3755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/>
              <p:nvPr/>
            </p:nvSpPr>
            <p:spPr>
              <a:xfrm>
                <a:off x="1909227" y="5421806"/>
                <a:ext cx="223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𝑛𝑜𝑚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227" y="5421806"/>
                <a:ext cx="2235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58DED029-E0B2-4E7A-AA53-ED8DCFA30FDA}"/>
                  </a:ext>
                </a:extLst>
              </p:cNvPr>
              <p:cNvSpPr txBox="1"/>
              <p:nvPr/>
            </p:nvSpPr>
            <p:spPr>
              <a:xfrm>
                <a:off x="8047575" y="5434003"/>
                <a:ext cx="223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𝑛𝑜𝑚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58DED029-E0B2-4E7A-AA53-ED8DCFA30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575" y="5434003"/>
                <a:ext cx="2235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034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r-TR" sz="4100" dirty="0" err="1">
                <a:latin typeface="Open Sauce" panose="020B0604020202020204"/>
              </a:rPr>
              <a:t>Admissible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Gain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Regions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en-GB" sz="4100" dirty="0">
                <a:latin typeface="Open Sauce" panose="020B0604020202020204"/>
              </a:rPr>
              <a:t>(continued</a:t>
            </a:r>
            <a:r>
              <a:rPr lang="tr-TR" sz="4100" dirty="0">
                <a:latin typeface="Open Sauce" panose="020B0604020202020204"/>
              </a:rPr>
              <a:t>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14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/>
              <p:nvPr/>
            </p:nvSpPr>
            <p:spPr>
              <a:xfrm>
                <a:off x="1909227" y="5421806"/>
                <a:ext cx="223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𝑛𝑜𝑚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227" y="5421806"/>
                <a:ext cx="2235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58DED029-E0B2-4E7A-AA53-ED8DCFA30FDA}"/>
                  </a:ext>
                </a:extLst>
              </p:cNvPr>
              <p:cNvSpPr txBox="1"/>
              <p:nvPr/>
            </p:nvSpPr>
            <p:spPr>
              <a:xfrm>
                <a:off x="8047575" y="5434003"/>
                <a:ext cx="223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𝑛𝑜𝑚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58DED029-E0B2-4E7A-AA53-ED8DCFA30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575" y="5434003"/>
                <a:ext cx="2235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sim 2">
            <a:extLst>
              <a:ext uri="{FF2B5EF4-FFF2-40B4-BE49-F238E27FC236}">
                <a16:creationId xmlns:a16="http://schemas.microsoft.com/office/drawing/2014/main" id="{EE61A94C-CD01-4005-9810-E86610997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98" y="1551287"/>
            <a:ext cx="4275657" cy="375542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9CA86EB-8365-435C-B33A-1668678A5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345" y="1551287"/>
            <a:ext cx="4275657" cy="37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6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r-TR" sz="4100" dirty="0" err="1">
                <a:latin typeface="Open Sauce" panose="020B0604020202020204"/>
              </a:rPr>
              <a:t>Admissible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Gain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tr-TR" sz="4100" dirty="0" err="1">
                <a:latin typeface="Open Sauce" panose="020B0604020202020204"/>
              </a:rPr>
              <a:t>Regions</a:t>
            </a:r>
            <a:r>
              <a:rPr lang="tr-TR" sz="4100" dirty="0">
                <a:latin typeface="Open Sauce" panose="020B0604020202020204"/>
              </a:rPr>
              <a:t> </a:t>
            </a:r>
            <a:r>
              <a:rPr lang="en-GB" sz="4100" dirty="0">
                <a:latin typeface="Open Sauce" panose="020B0604020202020204"/>
              </a:rPr>
              <a:t>(continued</a:t>
            </a:r>
            <a:r>
              <a:rPr lang="tr-TR" sz="4100" dirty="0">
                <a:latin typeface="Open Sauce" panose="020B0604020202020204"/>
              </a:rPr>
              <a:t>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15</a:t>
            </a:fld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/>
              <p:nvPr/>
            </p:nvSpPr>
            <p:spPr>
              <a:xfrm>
                <a:off x="3693195" y="5455681"/>
                <a:ext cx="48056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𝑛𝑜𝑚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𝑛𝑜𝑚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𝑛𝑜𝑚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𝑛𝑜𝑚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𝑛𝑜𝑚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C0FF3DCD-4B18-498A-874C-B676E802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195" y="5455681"/>
                <a:ext cx="48056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>
            <a:extLst>
              <a:ext uri="{FF2B5EF4-FFF2-40B4-BE49-F238E27FC236}">
                <a16:creationId xmlns:a16="http://schemas.microsoft.com/office/drawing/2014/main" id="{896C6F80-A3BE-4B37-A7D6-BD60A437F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951" y="1032987"/>
            <a:ext cx="6504998" cy="4126439"/>
          </a:xfrm>
          <a:prstGeom prst="rect">
            <a:avLst/>
          </a:prstGeom>
        </p:spPr>
      </p:pic>
      <p:sp>
        <p:nvSpPr>
          <p:cNvPr id="7" name="Serbest Form: Şekil 6">
            <a:extLst>
              <a:ext uri="{FF2B5EF4-FFF2-40B4-BE49-F238E27FC236}">
                <a16:creationId xmlns:a16="http://schemas.microsoft.com/office/drawing/2014/main" id="{6A890D55-2B1E-43DC-969E-5F7EDF2489DD}"/>
              </a:ext>
            </a:extLst>
          </p:cNvPr>
          <p:cNvSpPr/>
          <p:nvPr/>
        </p:nvSpPr>
        <p:spPr>
          <a:xfrm>
            <a:off x="3263900" y="2063750"/>
            <a:ext cx="3130550" cy="2933700"/>
          </a:xfrm>
          <a:custGeom>
            <a:avLst/>
            <a:gdLst>
              <a:gd name="connsiteX0" fmla="*/ 330200 w 3130550"/>
              <a:gd name="connsiteY0" fmla="*/ 1212850 h 2933700"/>
              <a:gd name="connsiteX1" fmla="*/ 2374900 w 3130550"/>
              <a:gd name="connsiteY1" fmla="*/ 387350 h 2933700"/>
              <a:gd name="connsiteX2" fmla="*/ 3130550 w 3130550"/>
              <a:gd name="connsiteY2" fmla="*/ 0 h 2933700"/>
              <a:gd name="connsiteX3" fmla="*/ 2832100 w 3130550"/>
              <a:gd name="connsiteY3" fmla="*/ 577850 h 2933700"/>
              <a:gd name="connsiteX4" fmla="*/ 0 w 3130550"/>
              <a:gd name="connsiteY4" fmla="*/ 2933700 h 2933700"/>
              <a:gd name="connsiteX5" fmla="*/ 330200 w 3130550"/>
              <a:gd name="connsiteY5" fmla="*/ 121285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0550" h="2933700">
                <a:moveTo>
                  <a:pt x="330200" y="1212850"/>
                </a:moveTo>
                <a:lnTo>
                  <a:pt x="2374900" y="387350"/>
                </a:lnTo>
                <a:lnTo>
                  <a:pt x="3130550" y="0"/>
                </a:lnTo>
                <a:lnTo>
                  <a:pt x="2832100" y="577850"/>
                </a:lnTo>
                <a:lnTo>
                  <a:pt x="0" y="2933700"/>
                </a:lnTo>
                <a:lnTo>
                  <a:pt x="330200" y="1212850"/>
                </a:lnTo>
                <a:close/>
              </a:path>
            </a:pathLst>
          </a:custGeom>
          <a:solidFill>
            <a:srgbClr val="ED7D31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ikdörtgen: Köşeleri Yuvarlatılmış 12">
                <a:extLst>
                  <a:ext uri="{FF2B5EF4-FFF2-40B4-BE49-F238E27FC236}">
                    <a16:creationId xmlns:a16="http://schemas.microsoft.com/office/drawing/2014/main" id="{0EE8B6A1-8767-494B-80C4-81EDD973AF20}"/>
                  </a:ext>
                </a:extLst>
              </p:cNvPr>
              <p:cNvSpPr/>
              <p:nvPr/>
            </p:nvSpPr>
            <p:spPr>
              <a:xfrm>
                <a:off x="8682754" y="4343400"/>
                <a:ext cx="2023346" cy="816026"/>
              </a:xfrm>
              <a:prstGeom prst="roundRect">
                <a:avLst>
                  <a:gd name="adj" fmla="val 5753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600" dirty="0">
                    <a:solidFill>
                      <a:schemeClr val="tx1"/>
                    </a:solidFill>
                    <a:latin typeface="Open Sauce" panose="020B0604020202020204"/>
                  </a:rPr>
                  <a:t>r</a:t>
                </a:r>
                <a:r>
                  <a:rPr lang="en-GB" sz="1600" dirty="0" err="1">
                    <a:solidFill>
                      <a:schemeClr val="tx1"/>
                    </a:solidFill>
                    <a:latin typeface="Open Sauce" panose="020B0604020202020204"/>
                  </a:rPr>
                  <a:t>epresents</a:t>
                </a:r>
                <a:r>
                  <a:rPr lang="en-GB" sz="1600" dirty="0">
                    <a:solidFill>
                      <a:schemeClr val="tx1"/>
                    </a:solidFill>
                    <a:latin typeface="Open Sauce" panose="020B0604020202020204"/>
                  </a:rPr>
                  <a:t> the tightest «upper frequency limit»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Open Sauce" panose="020B0604020202020204"/>
                  </a:rPr>
                  <a:t>)</a:t>
                </a:r>
              </a:p>
            </p:txBody>
          </p:sp>
        </mc:Choice>
        <mc:Fallback xmlns="">
          <p:sp>
            <p:nvSpPr>
              <p:cNvPr id="13" name="Dikdörtgen: Köşeleri Yuvarlatılmış 12">
                <a:extLst>
                  <a:ext uri="{FF2B5EF4-FFF2-40B4-BE49-F238E27FC236}">
                    <a16:creationId xmlns:a16="http://schemas.microsoft.com/office/drawing/2014/main" id="{0EE8B6A1-8767-494B-80C4-81EDD973A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754" y="4343400"/>
                <a:ext cx="2023346" cy="816026"/>
              </a:xfrm>
              <a:prstGeom prst="roundRect">
                <a:avLst>
                  <a:gd name="adj" fmla="val 5753"/>
                </a:avLst>
              </a:prstGeom>
              <a:blipFill>
                <a:blip r:embed="rId6"/>
                <a:stretch>
                  <a:fillRect t="-2222" b="-96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199A93A1-8905-4F48-A93C-8F524AF902B3}"/>
              </a:ext>
            </a:extLst>
          </p:cNvPr>
          <p:cNvCxnSpPr>
            <a:cxnSpLocks/>
          </p:cNvCxnSpPr>
          <p:nvPr/>
        </p:nvCxnSpPr>
        <p:spPr>
          <a:xfrm>
            <a:off x="5196840" y="3429000"/>
            <a:ext cx="3485914" cy="914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Dikdörtgen: Köşeleri Yuvarlatılmış 17">
            <a:extLst>
              <a:ext uri="{FF2B5EF4-FFF2-40B4-BE49-F238E27FC236}">
                <a16:creationId xmlns:a16="http://schemas.microsoft.com/office/drawing/2014/main" id="{BCC66BE9-6A32-48AC-9112-5AEAA3CC335C}"/>
              </a:ext>
            </a:extLst>
          </p:cNvPr>
          <p:cNvSpPr/>
          <p:nvPr/>
        </p:nvSpPr>
        <p:spPr>
          <a:xfrm>
            <a:off x="543531" y="4479359"/>
            <a:ext cx="1692407" cy="680067"/>
          </a:xfrm>
          <a:prstGeom prst="roundRect">
            <a:avLst>
              <a:gd name="adj" fmla="val 575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>
                <a:solidFill>
                  <a:schemeClr val="bg1"/>
                </a:solidFill>
                <a:latin typeface="Open Sauce" panose="020B0604020202020204"/>
              </a:rPr>
              <a:t>high-frequency</a:t>
            </a:r>
            <a:r>
              <a:rPr lang="tr-TR" sz="1600" dirty="0">
                <a:solidFill>
                  <a:schemeClr val="bg1"/>
                </a:solidFill>
                <a:latin typeface="Open Sauce" panose="020B0604020202020204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Open Sauce" panose="020B0604020202020204"/>
              </a:rPr>
              <a:t>structural</a:t>
            </a:r>
            <a:r>
              <a:rPr lang="tr-TR" sz="1600" dirty="0">
                <a:solidFill>
                  <a:schemeClr val="bg1"/>
                </a:solidFill>
                <a:latin typeface="Open Sauce" panose="020B0604020202020204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Open Sauce" panose="020B0604020202020204"/>
              </a:rPr>
              <a:t>models</a:t>
            </a:r>
            <a:endParaRPr lang="en-GB" sz="1600" dirty="0">
              <a:solidFill>
                <a:schemeClr val="bg1"/>
              </a:solidFill>
              <a:latin typeface="Open Sauce" panose="020B0604020202020204"/>
            </a:endParaRPr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1615AE86-7472-480C-991B-17E8AE6B2968}"/>
              </a:ext>
            </a:extLst>
          </p:cNvPr>
          <p:cNvCxnSpPr>
            <a:cxnSpLocks/>
          </p:cNvCxnSpPr>
          <p:nvPr/>
        </p:nvCxnSpPr>
        <p:spPr>
          <a:xfrm flipH="1">
            <a:off x="2267103" y="3786909"/>
            <a:ext cx="1261188" cy="6924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06330DED-84C4-4EED-AC55-6E69FFE03B9B}"/>
                  </a:ext>
                </a:extLst>
              </p:cNvPr>
              <p:cNvSpPr txBox="1"/>
              <p:nvPr/>
            </p:nvSpPr>
            <p:spPr>
              <a:xfrm>
                <a:off x="4643438" y="5938014"/>
                <a:ext cx="2905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</m:e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06330DED-84C4-4EED-AC55-6E69FFE03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38" y="5938014"/>
                <a:ext cx="2905125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22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tr-TR" sz="40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Open Sauce" panose="020B0604020202020204"/>
                  </a:rPr>
                  <a:t>) </a:t>
                </a:r>
                <a:r>
                  <a:rPr lang="en-GB" sz="4000" dirty="0">
                    <a:latin typeface="Open Sauce" panose="020B0604020202020204"/>
                  </a:rPr>
                  <a:t>and Results</a:t>
                </a:r>
              </a:p>
            </p:txBody>
          </p:sp>
        </mc:Choice>
        <mc:Fallback xmlns="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  <a:blipFill>
                <a:blip r:embed="rId3"/>
                <a:stretch>
                  <a:fillRect l="-2023" t="-18750" b="-3392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16</a:t>
            </a:fld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01F17A1-326A-4032-9654-CDF9DB6A2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902" y="887720"/>
            <a:ext cx="3674154" cy="290695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FB5E458-18D0-48F2-AD68-CDE69D337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944" y="887719"/>
            <a:ext cx="3674154" cy="290695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DF75BC4-C970-42D0-A969-768EFCF30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902" y="3853353"/>
            <a:ext cx="3674154" cy="290695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73D1BC1-666A-4F2B-8991-45A834AB7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944" y="3853353"/>
            <a:ext cx="3674154" cy="29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7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tr-TR" sz="40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Open Sauce" panose="020B0604020202020204"/>
                  </a:rPr>
                  <a:t>) </a:t>
                </a:r>
                <a:r>
                  <a:rPr lang="en-GB" sz="4000" dirty="0">
                    <a:latin typeface="Open Sauce" panose="020B0604020202020204"/>
                  </a:rPr>
                  <a:t>and Results</a:t>
                </a:r>
                <a:r>
                  <a:rPr lang="tr-TR" sz="4000" dirty="0">
                    <a:latin typeface="Open Sauce" panose="020B0604020202020204"/>
                  </a:rPr>
                  <a:t> (</a:t>
                </a:r>
                <a:r>
                  <a:rPr lang="tr-TR" sz="4000" dirty="0" err="1">
                    <a:latin typeface="Open Sauce" panose="020B0604020202020204"/>
                  </a:rPr>
                  <a:t>ctd</a:t>
                </a:r>
                <a:r>
                  <a:rPr lang="tr-TR" sz="4000" dirty="0">
                    <a:latin typeface="Open Sauce" panose="020B0604020202020204"/>
                  </a:rPr>
                  <a:t>.)</a:t>
                </a:r>
                <a:endParaRPr lang="en-GB" sz="40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  <a:blipFill>
                <a:blip r:embed="rId3"/>
                <a:stretch>
                  <a:fillRect l="-2023" t="-18750" b="-3392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17</a:t>
            </a:fld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C870341-1C3D-4059-AEB0-8941B2037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79" y="1698460"/>
            <a:ext cx="9452842" cy="3461080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423F6D5-831D-4812-94DC-0FE407034324}"/>
              </a:ext>
            </a:extLst>
          </p:cNvPr>
          <p:cNvSpPr/>
          <p:nvPr/>
        </p:nvSpPr>
        <p:spPr>
          <a:xfrm>
            <a:off x="4073236" y="2390775"/>
            <a:ext cx="1422400" cy="962025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5B6FE2A2-46D2-4E8A-A4C1-6E465FC251CB}"/>
              </a:ext>
            </a:extLst>
          </p:cNvPr>
          <p:cNvSpPr/>
          <p:nvPr/>
        </p:nvSpPr>
        <p:spPr>
          <a:xfrm>
            <a:off x="6210299" y="2347912"/>
            <a:ext cx="1547813" cy="1021557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5867169-4EF4-43F2-B57C-48DD254E5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3321" y="1403145"/>
            <a:ext cx="3080565" cy="293728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8AFB63C-387C-4918-BA58-6BAA0EC5C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1" y="2093508"/>
            <a:ext cx="2914644" cy="1700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CBB41919-E329-4D3A-AA1B-AAF0BFEB38E5}"/>
                  </a:ext>
                </a:extLst>
              </p:cNvPr>
              <p:cNvSpPr txBox="1"/>
              <p:nvPr/>
            </p:nvSpPr>
            <p:spPr>
              <a:xfrm>
                <a:off x="3194088" y="5531993"/>
                <a:ext cx="5638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Evaluation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Step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Response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CBB41919-E329-4D3A-AA1B-AAF0BFEB3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088" y="5531993"/>
                <a:ext cx="5638723" cy="276999"/>
              </a:xfrm>
              <a:prstGeom prst="rect">
                <a:avLst/>
              </a:prstGeom>
              <a:blipFill>
                <a:blip r:embed="rId7"/>
                <a:stretch>
                  <a:fillRect l="-541" t="-2174" b="-3260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78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tr-TR" sz="4000" dirty="0">
                    <a:latin typeface="Open Sauce" panose="020B0604020202020204"/>
                  </a:rPr>
                  <a:t>Robust Design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Open Sauce" panose="020B0604020202020204"/>
                  </a:rPr>
                  <a:t>) </a:t>
                </a:r>
                <a:r>
                  <a:rPr lang="en-GB" sz="4000" dirty="0">
                    <a:latin typeface="Open Sauce" panose="020B0604020202020204"/>
                  </a:rPr>
                  <a:t>and Results</a:t>
                </a:r>
                <a:r>
                  <a:rPr lang="tr-TR" sz="4000" dirty="0">
                    <a:latin typeface="Open Sauce" panose="020B0604020202020204"/>
                  </a:rPr>
                  <a:t> (</a:t>
                </a:r>
                <a:r>
                  <a:rPr lang="tr-TR" sz="4000" dirty="0" err="1">
                    <a:latin typeface="Open Sauce" panose="020B0604020202020204"/>
                  </a:rPr>
                  <a:t>ctd</a:t>
                </a:r>
                <a:r>
                  <a:rPr lang="tr-TR" sz="4000" dirty="0">
                    <a:latin typeface="Open Sauce" panose="020B0604020202020204"/>
                  </a:rPr>
                  <a:t>.)</a:t>
                </a:r>
                <a:endParaRPr lang="en-GB" sz="40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  <a:blipFill>
                <a:blip r:embed="rId3"/>
                <a:stretch>
                  <a:fillRect l="-2023" t="-18750" b="-3392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18</a:t>
            </a:fld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5BDC2D-A5BE-4CD3-A505-F17C65CBA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36" y="1127384"/>
            <a:ext cx="3670300" cy="264349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7A711FB-3926-49DB-BA20-D002AEF2E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265" y="1127384"/>
            <a:ext cx="3670300" cy="264349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B1A9CE6-34D3-49A7-A918-DD995C99D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936" y="3770874"/>
            <a:ext cx="3670300" cy="2643490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7AD062B1-23D2-4F9F-AFAA-59017EE4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030" y="3770874"/>
            <a:ext cx="3670300" cy="26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9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7E9D1-E886-3A8D-DE23-53F474FE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3A669C0A-7656-A1A3-9EC9-0A999545B8A6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28DFDBF4-8F80-7817-3837-E2E84A839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D8240334-59C2-533C-0039-631814A5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5A55F-8226-492B-B6F8-B598E9899BA3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1044AAA9-0F45-B74C-19ED-C8629F56E77E}"/>
                  </a:ext>
                </a:extLst>
              </p:cNvPr>
              <p:cNvSpPr txBox="1"/>
              <p:nvPr/>
            </p:nvSpPr>
            <p:spPr>
              <a:xfrm>
                <a:off x="889000" y="1357131"/>
                <a:ext cx="4940301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In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nominal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case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,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both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pitch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rate (</a:t>
                </a:r>
                <a14:m>
                  <m:oMath xmlns:m="http://schemas.openxmlformats.org/officeDocument/2006/math">
                    <m:r>
                      <a:rPr kumimoji="0" lang="tr-T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uce" panose="020B0604020202020204"/>
                      </a:rPr>
                      <m:t>𝑞</m:t>
                    </m:r>
                  </m:oMath>
                </a14:m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)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and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normal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acceleration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tr-TR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ar-A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</m:ctrlPr>
                      </m:sSubPr>
                      <m:e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0" lang="ar-A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𝑧</m:t>
                        </m:r>
                      </m:sub>
                    </m:sSub>
                    <m:r>
                      <a:rPr kumimoji="0" lang="tr-T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are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used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for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feedback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. In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practice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,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accelerometer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sensors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may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degrade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or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partially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fail. 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uce" panose="020B0604020202020204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This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degradation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is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modeled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as a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reduction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in sensor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gain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:</a:t>
                </a:r>
              </a:p>
              <a:p>
                <a:pPr marL="285750" marR="0" lvl="0" indent="-2857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Nominal sensor: </a:t>
                </a:r>
                <a14:m>
                  <m:oMath xmlns:m="http://schemas.openxmlformats.org/officeDocument/2006/math">
                    <m:r>
                      <a:rPr kumimoji="0" lang="tr-T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uce" panose="020B0604020202020204"/>
                      </a:rPr>
                      <m:t>𝑘</m:t>
                    </m:r>
                    <m:r>
                      <a:rPr kumimoji="0" lang="tr-T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uce" panose="020B0604020202020204"/>
                      </a:rPr>
                      <m:t>=</m:t>
                    </m:r>
                    <m:r>
                      <a:rPr kumimoji="0" lang="tr-T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uce" panose="020B0604020202020204"/>
                      </a:rPr>
                      <m:t>1</m:t>
                    </m:r>
                  </m:oMath>
                </a14:m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uce" panose="020B0604020202020204"/>
                </a:endParaRPr>
              </a:p>
              <a:p>
                <a:pPr marL="285750" marR="0" lvl="0" indent="-28575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Degraded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sensor: </a:t>
                </a:r>
                <a14:m>
                  <m:oMath xmlns:m="http://schemas.openxmlformats.org/officeDocument/2006/math">
                    <m:r>
                      <a:rPr kumimoji="0" lang="tr-T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uce" panose="020B0604020202020204"/>
                      </a:rPr>
                      <m:t>𝑘</m:t>
                    </m:r>
                    <m:r>
                      <a:rPr kumimoji="0" lang="tr-T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uce" panose="020B0604020202020204"/>
                      </a:rPr>
                      <m:t>=</m:t>
                    </m:r>
                    <m:f>
                      <m:fPr>
                        <m:ctrlPr>
                          <a:rPr kumimoji="0" lang="ar-A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</m:ctrlPr>
                      </m:fPr>
                      <m:num>
                        <m:r>
                          <a:rPr kumimoji="0" lang="ar-A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1</m:t>
                        </m:r>
                      </m:num>
                      <m:den>
                        <m:r>
                          <a:rPr kumimoji="0" lang="ar-A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2</m:t>
                        </m:r>
                      </m:den>
                    </m:f>
                    <m:r>
                      <a:rPr kumimoji="0" lang="ar-A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uce" panose="020B0604020202020204"/>
                      </a:rPr>
                      <m:t>,</m:t>
                    </m:r>
                    <m:f>
                      <m:fPr>
                        <m:ctrlPr>
                          <a:rPr kumimoji="0" lang="ar-A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</m:ctrlPr>
                      </m:fPr>
                      <m:num>
                        <m:r>
                          <a:rPr kumimoji="0" lang="tr-T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2</m:t>
                        </m:r>
                      </m:num>
                      <m:den>
                        <m:r>
                          <a:rPr kumimoji="0" lang="ar-A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,</a:t>
                </a:r>
                <a:r>
                  <a:rPr kumimoji="0" lang="ar-A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ar-A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</m:ctrlPr>
                      </m:fPr>
                      <m:num>
                        <m:r>
                          <a:rPr kumimoji="0" lang="ar-A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1</m:t>
                        </m:r>
                      </m:num>
                      <m:den>
                        <m:r>
                          <a:rPr kumimoji="0" lang="ar-A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3</m:t>
                        </m:r>
                      </m:den>
                    </m:f>
                  </m:oMath>
                </a14:m>
                <a:endParaRPr kumimoji="0" lang="ar-A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uce" panose="020B0604020202020204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1044AAA9-0F45-B74C-19ED-C8629F56E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1357131"/>
                <a:ext cx="4940301" cy="2708434"/>
              </a:xfrm>
              <a:prstGeom prst="rect">
                <a:avLst/>
              </a:prstGeom>
              <a:blipFill>
                <a:blip r:embed="rId3"/>
                <a:stretch>
                  <a:fillRect l="-1111" t="-1351" r="-988" b="-6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sim 5" descr="diyagram, metin, taslak, teknik çiz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806C729-5E01-B2AB-23EB-185C1C01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41" r="3639" b="4966"/>
          <a:stretch>
            <a:fillRect/>
          </a:stretch>
        </p:blipFill>
        <p:spPr>
          <a:xfrm>
            <a:off x="6220556" y="1230923"/>
            <a:ext cx="5451230" cy="268385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Dikdörtgen: Köşeleri Yuvarlatılmış 6">
                <a:extLst>
                  <a:ext uri="{FF2B5EF4-FFF2-40B4-BE49-F238E27FC236}">
                    <a16:creationId xmlns:a16="http://schemas.microsoft.com/office/drawing/2014/main" id="{858A36BD-8F9A-4D22-8CC2-13A8394A2516}"/>
                  </a:ext>
                </a:extLst>
              </p:cNvPr>
              <p:cNvSpPr/>
              <p:nvPr/>
            </p:nvSpPr>
            <p:spPr>
              <a:xfrm>
                <a:off x="889000" y="4564482"/>
                <a:ext cx="4806462" cy="1296256"/>
              </a:xfrm>
              <a:prstGeom prst="roundRect">
                <a:avLst>
                  <a:gd name="adj" fmla="val 5753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tr-TR" b="1" u="sng" dirty="0">
                    <a:solidFill>
                      <a:prstClr val="black"/>
                    </a:solidFill>
                    <a:latin typeface="Open Sauce" panose="020B0604020202020204"/>
                  </a:rPr>
                  <a:t>Problem</a:t>
                </a:r>
                <a:endParaRPr lang="tr-TR" u="sng" dirty="0">
                  <a:solidFill>
                    <a:prstClr val="black"/>
                  </a:solidFill>
                  <a:latin typeface="Open Sauce" panose="020B0604020202020204"/>
                </a:endParaRPr>
              </a:p>
              <a:p>
                <a:pPr lvl="0" algn="just">
                  <a:defRPr/>
                </a:pP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Direct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use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of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the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measured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under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sensor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degradation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reduces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robustness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and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leads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to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poor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closed-loop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performance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.</a:t>
                </a:r>
              </a:p>
            </p:txBody>
          </p:sp>
        </mc:Choice>
        <mc:Fallback>
          <p:sp>
            <p:nvSpPr>
              <p:cNvPr id="7" name="Dikdörtgen: Köşeleri Yuvarlatılmış 6">
                <a:extLst>
                  <a:ext uri="{FF2B5EF4-FFF2-40B4-BE49-F238E27FC236}">
                    <a16:creationId xmlns:a16="http://schemas.microsoft.com/office/drawing/2014/main" id="{858A36BD-8F9A-4D22-8CC2-13A8394A2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4564482"/>
                <a:ext cx="4806462" cy="1296256"/>
              </a:xfrm>
              <a:prstGeom prst="roundRect">
                <a:avLst>
                  <a:gd name="adj" fmla="val 5753"/>
                </a:avLst>
              </a:prstGeom>
              <a:blipFill>
                <a:blip r:embed="rId5"/>
                <a:stretch>
                  <a:fillRect l="-506" r="-506" b="-32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Dikdörtgen: Köşeleri Yuvarlatılmış 7">
                <a:extLst>
                  <a:ext uri="{FF2B5EF4-FFF2-40B4-BE49-F238E27FC236}">
                    <a16:creationId xmlns:a16="http://schemas.microsoft.com/office/drawing/2014/main" id="{3312B3DD-3AE4-4297-AEDB-F030D4327270}"/>
                  </a:ext>
                </a:extLst>
              </p:cNvPr>
              <p:cNvSpPr/>
              <p:nvPr/>
            </p:nvSpPr>
            <p:spPr>
              <a:xfrm>
                <a:off x="6865324" y="4682541"/>
                <a:ext cx="4806462" cy="1060138"/>
              </a:xfrm>
              <a:prstGeom prst="roundRect">
                <a:avLst>
                  <a:gd name="adj" fmla="val 5753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tr-TR" b="1" u="sng" dirty="0" err="1">
                    <a:solidFill>
                      <a:prstClr val="black"/>
                    </a:solidFill>
                    <a:latin typeface="Open Sauce" panose="020B0604020202020204"/>
                  </a:rPr>
                  <a:t>Idea</a:t>
                </a:r>
                <a:endParaRPr lang="tr-TR" u="sng" dirty="0">
                  <a:solidFill>
                    <a:prstClr val="black"/>
                  </a:solidFill>
                  <a:latin typeface="Open Sauce" panose="020B0604020202020204"/>
                </a:endParaRPr>
              </a:p>
              <a:p>
                <a:pPr lvl="0" algn="just">
                  <a:defRPr/>
                </a:pP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Do not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directly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use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the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measured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ar-A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.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ar-A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from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pitch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rate </a:t>
                </a:r>
                <a14:m>
                  <m:oMath xmlns:m="http://schemas.openxmlformats.org/officeDocument/2006/math">
                    <m:r>
                      <a:rPr lang="tr-T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,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which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is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more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 </a:t>
                </a:r>
                <a:r>
                  <a:rPr lang="tr-TR" dirty="0" err="1">
                    <a:solidFill>
                      <a:prstClr val="black"/>
                    </a:solidFill>
                    <a:latin typeface="Open Sauce" panose="020B0604020202020204"/>
                  </a:rPr>
                  <a:t>reliable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.</a:t>
                </a:r>
              </a:p>
            </p:txBody>
          </p:sp>
        </mc:Choice>
        <mc:Fallback>
          <p:sp>
            <p:nvSpPr>
              <p:cNvPr id="8" name="Dikdörtgen: Köşeleri Yuvarlatılmış 7">
                <a:extLst>
                  <a:ext uri="{FF2B5EF4-FFF2-40B4-BE49-F238E27FC236}">
                    <a16:creationId xmlns:a16="http://schemas.microsoft.com/office/drawing/2014/main" id="{3312B3DD-3AE4-4297-AEDB-F030D4327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324" y="4682541"/>
                <a:ext cx="4806462" cy="1060138"/>
              </a:xfrm>
              <a:prstGeom prst="roundRect">
                <a:avLst>
                  <a:gd name="adj" fmla="val 5753"/>
                </a:avLst>
              </a:prstGeom>
              <a:blipFill>
                <a:blip r:embed="rId6"/>
                <a:stretch>
                  <a:fillRect l="-506" r="-506" b="-17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80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Contents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2</a:t>
            </a:fld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Başlık 1">
                <a:extLst>
                  <a:ext uri="{FF2B5EF4-FFF2-40B4-BE49-F238E27FC236}">
                    <a16:creationId xmlns:a16="http://schemas.microsoft.com/office/drawing/2014/main" id="{CB16060C-C185-4C44-A05A-1DA4F22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1557976"/>
                <a:ext cx="8089900" cy="34372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Problem Definition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F4-E at Different Flight Conditions (FCs)</a:t>
                </a:r>
                <a:endParaRPr lang="tr-TR" sz="2800" dirty="0">
                  <a:latin typeface="Open Sauce" panose="020B0604020202020204"/>
                </a:endParaRP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Required Pole Regions from Military Specifications</a:t>
                </a:r>
                <a:endParaRPr lang="tr-TR" sz="2800" dirty="0">
                  <a:latin typeface="Open Sauce" panose="020B0604020202020204"/>
                </a:endParaRP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8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tr-TR" sz="2800" dirty="0">
                    <a:latin typeface="Open Sauce" panose="020B0604020202020204"/>
                  </a:rPr>
                  <a:t>-Stability</a:t>
                </a:r>
                <a:endParaRPr lang="en-GB" sz="2800" dirty="0">
                  <a:latin typeface="Open Sauce" panose="020B0604020202020204"/>
                </a:endParaRP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D-Decomposition Admissible Gain Regions </a:t>
                </a:r>
                <a:r>
                  <a:rPr lang="tr-TR" sz="2800" dirty="0">
                    <a:latin typeface="Open Sauce" panose="020B0604020202020204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𝑛𝑜𝑚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sz="2800" dirty="0">
                    <a:latin typeface="Open Sauce" panose="020B0604020202020204"/>
                  </a:rPr>
                  <a:t>)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Robust Design Point and Results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Robustness </a:t>
                </a:r>
                <a:r>
                  <a:rPr lang="tr-TR" sz="2800" dirty="0">
                    <a:latin typeface="Open Sauce" panose="020B0604020202020204"/>
                  </a:rPr>
                  <a:t>w.r.t. </a:t>
                </a:r>
                <a:r>
                  <a:rPr lang="en-GB" sz="2800" dirty="0">
                    <a:latin typeface="Open Sauce" panose="020B0604020202020204"/>
                  </a:rPr>
                  <a:t>Sensor Failures</a:t>
                </a:r>
              </a:p>
            </p:txBody>
          </p:sp>
        </mc:Choice>
        <mc:Fallback>
          <p:sp>
            <p:nvSpPr>
              <p:cNvPr id="13" name="Başlık 1">
                <a:extLst>
                  <a:ext uri="{FF2B5EF4-FFF2-40B4-BE49-F238E27FC236}">
                    <a16:creationId xmlns:a16="http://schemas.microsoft.com/office/drawing/2014/main" id="{CB16060C-C185-4C44-A05A-1DA4F22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1557976"/>
                <a:ext cx="8089900" cy="3437247"/>
              </a:xfrm>
              <a:prstGeom prst="rect">
                <a:avLst/>
              </a:prstGeom>
              <a:blipFill>
                <a:blip r:embed="rId3"/>
                <a:stretch>
                  <a:fillRect l="-128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E8EB344B-E0D2-445F-A9EB-BEA196F78AC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219575" y="1353663"/>
            <a:ext cx="2924175" cy="6602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Resim 7">
            <a:extLst>
              <a:ext uri="{FF2B5EF4-FFF2-40B4-BE49-F238E27FC236}">
                <a16:creationId xmlns:a16="http://schemas.microsoft.com/office/drawing/2014/main" id="{EC3BA660-A9BF-4723-A815-1C3148A1B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377667"/>
            <a:ext cx="3225800" cy="195199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19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2A076-F3F4-50A3-3983-95421C881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6C95D6C4-C5C8-6791-6A85-47281E8986E4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(</a:t>
            </a:r>
            <a:r>
              <a:rPr kumimoji="0" lang="tr-T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ctd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.)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uce" panose="020B0604020202020204"/>
              <a:ea typeface="+mj-ea"/>
              <a:cs typeface="+mj-cs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23E46C0B-8F61-819B-BB79-9EF18FD12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15081614-1DDE-1DB8-B2BC-455772D8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5A55F-8226-492B-B6F8-B598E9899BA3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B4688E23-253E-A5B1-76B1-74E6A4831542}"/>
                  </a:ext>
                </a:extLst>
              </p:cNvPr>
              <p:cNvSpPr txBox="1"/>
              <p:nvPr/>
            </p:nvSpPr>
            <p:spPr>
              <a:xfrm>
                <a:off x="889000" y="5255403"/>
                <a:ext cx="10892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This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transfer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function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represents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dominant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dynamic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relation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between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tr-T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uce" panose="020B0604020202020204"/>
                      </a:rPr>
                      <m:t>𝑞</m:t>
                    </m:r>
                  </m:oMath>
                </a14:m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and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</m:ctrlPr>
                      </m:sSubPr>
                      <m:e>
                        <m:r>
                          <a:rPr kumimoji="0" lang="ar-A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𝑁</m:t>
                        </m:r>
                      </m:e>
                      <m:sub>
                        <m:r>
                          <a:rPr kumimoji="0" lang="ar-A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ar-A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B4688E23-253E-A5B1-76B1-74E6A483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5255403"/>
                <a:ext cx="10892427" cy="369332"/>
              </a:xfrm>
              <a:prstGeom prst="rect">
                <a:avLst/>
              </a:prstGeom>
              <a:blipFill>
                <a:blip r:embed="rId3"/>
                <a:stretch>
                  <a:fillRect l="-504" t="-9836" b="-2459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BC7417E0-0C49-4D37-8621-D16857E95752}"/>
                  </a:ext>
                </a:extLst>
              </p:cNvPr>
              <p:cNvSpPr txBox="1"/>
              <p:nvPr/>
            </p:nvSpPr>
            <p:spPr>
              <a:xfrm>
                <a:off x="889000" y="1009754"/>
                <a:ext cx="10248900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Model-</a:t>
                </a:r>
                <a:r>
                  <a:rPr kumimoji="0" lang="tr-T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Based</a:t>
                </a:r>
                <a:r>
                  <a:rPr kumimoji="0" lang="tr-T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Estimation</a:t>
                </a:r>
                <a:r>
                  <a:rPr kumimoji="0" lang="tr-T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</m:ctrlPr>
                      </m:sSubPr>
                      <m:e>
                        <m:r>
                          <a:rPr kumimoji="0" lang="ar-AE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𝑁</m:t>
                        </m:r>
                      </m:e>
                      <m:sub>
                        <m:r>
                          <a:rPr kumimoji="0" lang="ar-AE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𝑧</m:t>
                        </m:r>
                      </m:sub>
                    </m:sSub>
                  </m:oMath>
                </a14:m>
                <a:endParaRPr kumimoji="0" lang="tr-T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uce" panose="020B0604020202020204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uce" panose="020B0604020202020204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transfer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functions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from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elevator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input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(</a:t>
                </a:r>
                <a14:m>
                  <m:oMath xmlns:m="http://schemas.openxmlformats.org/officeDocument/2006/math">
                    <m:r>
                      <a:rPr kumimoji="0" lang="tr-T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uce" panose="020B0604020202020204"/>
                      </a:rPr>
                      <m:t>𝑢</m:t>
                    </m:r>
                  </m:oMath>
                </a14:m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)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to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pitch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rate (</a:t>
                </a:r>
                <a14:m>
                  <m:oMath xmlns:m="http://schemas.openxmlformats.org/officeDocument/2006/math">
                    <m:r>
                      <a:rPr kumimoji="0" lang="tr-T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Open Sauce" panose="020B0604020202020204"/>
                      </a:rPr>
                      <m:t>𝑞</m:t>
                    </m:r>
                  </m:oMath>
                </a14:m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) and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to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normal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acceleration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tr-TR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ar-A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</m:ctrlPr>
                      </m:sSubPr>
                      <m:e>
                        <m:r>
                          <a:rPr kumimoji="0" lang="ar-A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𝑁</m:t>
                        </m:r>
                      </m:e>
                      <m:sub>
                        <m:r>
                          <a:rPr kumimoji="0" lang="ar-A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Open Sauce" panose="020B0604020202020204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) are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derived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from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same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aircraft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model.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Therefore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Both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transfer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functions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have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same</a:t>
                </a:r>
                <a:r>
                  <a:rPr kumimoji="0" lang="tr-T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denominator</a:t>
                </a:r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uce" panose="020B0604020202020204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They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share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same</a:t>
                </a:r>
                <a:r>
                  <a:rPr kumimoji="0" lang="tr-T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aircraft</a:t>
                </a:r>
                <a:r>
                  <a:rPr kumimoji="0" lang="tr-T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dynamics</a:t>
                </a:r>
                <a:r>
                  <a:rPr kumimoji="0" lang="tr-T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and</a:t>
                </a:r>
                <a:r>
                  <a:rPr kumimoji="0" lang="tr-T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poles</a:t>
                </a:r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uce" panose="020B060402020202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difference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is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only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in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numerators</a:t>
                </a:r>
                <a:r>
                  <a:rPr lang="tr-TR" dirty="0">
                    <a:solidFill>
                      <a:prstClr val="black"/>
                    </a:solidFill>
                    <a:latin typeface="Open Sauce" panose="020B0604020202020204"/>
                  </a:rPr>
                  <a:t>.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Taking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ratio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eliminates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the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common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 </a:t>
                </a:r>
                <a:r>
                  <a:rPr kumimoji="0" lang="tr-T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dynamics</a:t>
                </a:r>
                <a:r>
                  <a: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uce" panose="020B0604020202020204"/>
                  </a:rPr>
                  <a:t>:</a:t>
                </a:r>
              </a:p>
            </p:txBody>
          </p:sp>
        </mc:Choice>
        <mc:Fallback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BC7417E0-0C49-4D37-8621-D16857E9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1009754"/>
                <a:ext cx="10248900" cy="2062103"/>
              </a:xfrm>
              <a:prstGeom prst="rect">
                <a:avLst/>
              </a:prstGeom>
              <a:blipFill>
                <a:blip r:embed="rId4"/>
                <a:stretch>
                  <a:fillRect l="-654" t="-1775" b="-384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D748B3CA-56D8-4A90-8065-C16B8DB2F17C}"/>
                  </a:ext>
                </a:extLst>
              </p:cNvPr>
              <p:cNvSpPr txBox="1"/>
              <p:nvPr/>
            </p:nvSpPr>
            <p:spPr>
              <a:xfrm>
                <a:off x="3438525" y="3100259"/>
                <a:ext cx="5314950" cy="676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ar-A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kumimoji="0" lang="ar-A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kumimoji="0" lang="ar-A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ar-A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</m:e>
                          </m:d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/</m:t>
                          </m:r>
                          <m:r>
                            <a:rPr kumimoji="0" lang="ar-A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𝑢</m:t>
                          </m:r>
                          <m:d>
                            <m:d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kumimoji="0" lang="ar-A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</m:e>
                          </m:d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/</m:t>
                          </m:r>
                          <m:r>
                            <a:rPr kumimoji="0" lang="ar-A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𝑢</m:t>
                          </m:r>
                          <m:d>
                            <m:d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D748B3CA-56D8-4A90-8065-C16B8DB2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25" y="3100259"/>
                <a:ext cx="5314950" cy="676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etin kutusu 10">
            <a:extLst>
              <a:ext uri="{FF2B5EF4-FFF2-40B4-BE49-F238E27FC236}">
                <a16:creationId xmlns:a16="http://schemas.microsoft.com/office/drawing/2014/main" id="{FC996F1D-1F40-43FF-B097-CD8480E88813}"/>
              </a:ext>
            </a:extLst>
          </p:cNvPr>
          <p:cNvSpPr txBox="1"/>
          <p:nvPr/>
        </p:nvSpPr>
        <p:spPr>
          <a:xfrm>
            <a:off x="889000" y="381609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Using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the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aircraft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 model,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the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estimation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 transfer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function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 is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obtained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 as: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F7B381A1-87B5-4603-B5C1-309F67411298}"/>
                  </a:ext>
                </a:extLst>
              </p:cNvPr>
              <p:cNvSpPr txBox="1"/>
              <p:nvPr/>
            </p:nvSpPr>
            <p:spPr>
              <a:xfrm>
                <a:off x="3776663" y="4364412"/>
                <a:ext cx="4638675" cy="703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ar-A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ar-A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accPr>
                                <m:e>
                                  <m:r>
                                    <a:rPr kumimoji="0" lang="ar-A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kumimoji="0" lang="ar-A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kumimoji="0" lang="ar-A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0</m:t>
                      </m:r>
                      <m:r>
                        <a:rPr kumimoji="0" lang="ar-A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.</m:t>
                      </m:r>
                      <m:r>
                        <a:rPr kumimoji="0" lang="ar-A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543</m:t>
                      </m:r>
                      <m:r>
                        <m:rPr>
                          <m:nor/>
                        </m:rPr>
                        <a:rPr kumimoji="0" lang="ar-AE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 panose="020B0604020202020204" pitchFamily="34" charset="0"/>
                        </a:rPr>
                        <m:t>  </m:t>
                      </m:r>
                      <m:f>
                        <m:fPr>
                          <m:ctrlPr>
                            <a:rPr kumimoji="0" lang="ar-A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kumimoji="0" lang="ar-A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0" lang="ar-AE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.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172</m:t>
                          </m:r>
                          <m:r>
                            <a:rPr kumimoji="0" lang="ar-A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𝑠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49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.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9</m:t>
                          </m:r>
                        </m:num>
                        <m:den>
                          <m:r>
                            <a:rPr kumimoji="0" lang="ar-A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𝑠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.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98</m:t>
                          </m:r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F7B381A1-87B5-4603-B5C1-309F67411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3" y="4364412"/>
                <a:ext cx="4638675" cy="7030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3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F76BB-3166-A6DD-7A86-0E06009B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E2AA37D0-C16C-0026-C36D-674D04E7509B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(</a:t>
            </a:r>
            <a:r>
              <a:rPr kumimoji="0" lang="tr-T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ctd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.)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uce" panose="020B0604020202020204"/>
              <a:ea typeface="+mj-ea"/>
              <a:cs typeface="+mj-cs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56C905DA-BA53-695D-6848-FCD61312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EDCA18AE-90D3-DA38-65EB-01565EC9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5A55F-8226-492B-B6F8-B598E9899BA3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D580FFF-E341-4FC0-AF97-D6C0E6E01968}"/>
              </a:ext>
            </a:extLst>
          </p:cNvPr>
          <p:cNvSpPr txBox="1"/>
          <p:nvPr/>
        </p:nvSpPr>
        <p:spPr>
          <a:xfrm>
            <a:off x="889000" y="1056209"/>
            <a:ext cx="1090295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Realizability and Simulation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uce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The estimation transfer function is </a:t>
            </a:r>
            <a:r>
              <a:rPr kumimoji="0" lang="en-GB" sz="1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not realizable</a:t>
            </a:r>
            <a:r>
              <a:rPr kumimoji="0" lang="en-GB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 due to its numerator order. To make it realizable, a first-order filter is added: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04AA38F5-0591-48D6-AD8A-53D74F05B138}"/>
                  </a:ext>
                </a:extLst>
              </p:cNvPr>
              <p:cNvSpPr txBox="1"/>
              <p:nvPr/>
            </p:nvSpPr>
            <p:spPr>
              <a:xfrm>
                <a:off x="5067300" y="2177908"/>
                <a:ext cx="205740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ar-A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10</m:t>
                          </m:r>
                        </m:num>
                        <m:den>
                          <m:r>
                            <a:rPr kumimoji="0" lang="ar-A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𝑠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r>
                            <a:rPr kumimoji="0" lang="ar-A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04AA38F5-0591-48D6-AD8A-53D74F05B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2177908"/>
                <a:ext cx="2057400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Metin kutusu 11">
            <a:extLst>
              <a:ext uri="{FF2B5EF4-FFF2-40B4-BE49-F238E27FC236}">
                <a16:creationId xmlns:a16="http://schemas.microsoft.com/office/drawing/2014/main" id="{3A18F6F9-D70F-47DC-857F-D8FAABA444B7}"/>
              </a:ext>
            </a:extLst>
          </p:cNvPr>
          <p:cNvSpPr txBox="1"/>
          <p:nvPr/>
        </p:nvSpPr>
        <p:spPr>
          <a:xfrm>
            <a:off x="879477" y="280148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The final estimation transfer function becomes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2B427B78-8466-4150-9657-266A7E5CB792}"/>
                  </a:ext>
                </a:extLst>
              </p:cNvPr>
              <p:cNvSpPr txBox="1"/>
              <p:nvPr/>
            </p:nvSpPr>
            <p:spPr>
              <a:xfrm>
                <a:off x="3857625" y="3197513"/>
                <a:ext cx="4476750" cy="825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kumimoji="0" lang="ar-A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ar-AE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ar-AE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ar-AE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543</m:t>
                          </m:r>
                          <m:r>
                            <m:rPr>
                              <m:nor/>
                            </m:rPr>
                            <a:rPr lang="ar-AE" i="1">
                              <a:solidFill>
                                <a:prstClr val="black"/>
                              </a:solidFill>
                            </a:rPr>
                            <m:t>  </m:t>
                          </m:r>
                          <m:f>
                            <m:fPr>
                              <m:ctrlPr>
                                <a:rPr lang="ar-AE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ar-AE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172</m:t>
                              </m:r>
                              <m:r>
                                <a:rPr lang="ar-AE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ar-AE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98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ar-AE" i="1">
                              <a:solidFill>
                                <a:prstClr val="black"/>
                              </a:solidFill>
                            </a:rPr>
                            <m:t>  </m:t>
                          </m:r>
                          <m:r>
                            <a:rPr lang="tr-TR" b="0" i="1" smtClean="0">
                              <a:solidFill>
                                <a:prstClr val="black"/>
                              </a:solidFill>
                            </a:rPr>
                            <m:t>∙</m:t>
                          </m:r>
                          <m:f>
                            <m:fPr>
                              <m:ctrlPr>
                                <a:rPr lang="ar-AE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ar-AE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2B427B78-8466-4150-9657-266A7E5CB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5" y="3197513"/>
                <a:ext cx="4476750" cy="825803"/>
              </a:xfrm>
              <a:prstGeom prst="rect">
                <a:avLst/>
              </a:prstGeom>
              <a:blipFill>
                <a:blip r:embed="rId4"/>
                <a:stretch>
                  <a:fillRect r="-95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Dikdörtgen: Köşeleri Yuvarlatılmış 16">
                <a:extLst>
                  <a:ext uri="{FF2B5EF4-FFF2-40B4-BE49-F238E27FC236}">
                    <a16:creationId xmlns:a16="http://schemas.microsoft.com/office/drawing/2014/main" id="{FD1E273D-FA18-46D2-84C1-4ADF0ECB5E68}"/>
                  </a:ext>
                </a:extLst>
              </p:cNvPr>
              <p:cNvSpPr/>
              <p:nvPr/>
            </p:nvSpPr>
            <p:spPr>
              <a:xfrm>
                <a:off x="1260475" y="4254474"/>
                <a:ext cx="4221406" cy="1660205"/>
              </a:xfrm>
              <a:prstGeom prst="roundRect">
                <a:avLst>
                  <a:gd name="adj" fmla="val 5753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GB" b="1" dirty="0">
                    <a:solidFill>
                      <a:prstClr val="black"/>
                    </a:solidFill>
                  </a:rPr>
                  <a:t>Closed-loop simulations</a:t>
                </a:r>
                <a:r>
                  <a:rPr lang="en-GB" dirty="0">
                    <a:solidFill>
                      <a:prstClr val="black"/>
                    </a:solidFill>
                  </a:rPr>
                  <a:t> are performed for four flight</a:t>
                </a:r>
                <a:r>
                  <a:rPr lang="tr-TR" dirty="0">
                    <a:solidFill>
                      <a:prstClr val="black"/>
                    </a:solidFill>
                  </a:rPr>
                  <a:t> </a:t>
                </a:r>
                <a:r>
                  <a:rPr lang="en-GB" dirty="0">
                    <a:solidFill>
                      <a:prstClr val="black"/>
                    </a:solidFill>
                  </a:rPr>
                  <a:t>conditions (FC1–FC4).</a:t>
                </a:r>
                <a:r>
                  <a:rPr lang="tr-TR" dirty="0">
                    <a:solidFill>
                      <a:prstClr val="black"/>
                    </a:solidFill>
                  </a:rPr>
                  <a:t> </a:t>
                </a:r>
                <a:r>
                  <a:rPr lang="en-GB" dirty="0">
                    <a:solidFill>
                      <a:prstClr val="black"/>
                    </a:solidFill>
                  </a:rPr>
                  <a:t>Two cases are compared</a:t>
                </a:r>
                <a:r>
                  <a:rPr lang="tr-TR" dirty="0">
                    <a:solidFill>
                      <a:prstClr val="black"/>
                    </a:solidFill>
                  </a:rPr>
                  <a:t>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tr-TR" dirty="0">
                    <a:solidFill>
                      <a:prstClr val="black"/>
                    </a:solidFill>
                  </a:rPr>
                  <a:t>Nominal sensor: </a:t>
                </a:r>
                <a14:m>
                  <m:oMath xmlns:m="http://schemas.openxmlformats.org/officeDocument/2006/math">
                    <m:r>
                      <a:rPr lang="tr-T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tr-TR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tr-TR" dirty="0">
                  <a:solidFill>
                    <a:prstClr val="black"/>
                  </a:solidFill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tr-TR" dirty="0" err="1">
                    <a:solidFill>
                      <a:prstClr val="black"/>
                    </a:solidFill>
                  </a:rPr>
                  <a:t>Degraded</a:t>
                </a:r>
                <a:r>
                  <a:rPr lang="tr-TR" dirty="0">
                    <a:solidFill>
                      <a:prstClr val="black"/>
                    </a:solidFill>
                  </a:rPr>
                  <a:t> sensor: </a:t>
                </a:r>
                <a14:m>
                  <m:oMath xmlns:m="http://schemas.openxmlformats.org/officeDocument/2006/math">
                    <m:r>
                      <a:rPr lang="tr-T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tr-TR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tr-TR" dirty="0"/>
              </a:p>
            </p:txBody>
          </p:sp>
        </mc:Choice>
        <mc:Fallback>
          <p:sp>
            <p:nvSpPr>
              <p:cNvPr id="17" name="Dikdörtgen: Köşeleri Yuvarlatılmış 16">
                <a:extLst>
                  <a:ext uri="{FF2B5EF4-FFF2-40B4-BE49-F238E27FC236}">
                    <a16:creationId xmlns:a16="http://schemas.microsoft.com/office/drawing/2014/main" id="{FD1E273D-FA18-46D2-84C1-4ADF0ECB5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475" y="4254474"/>
                <a:ext cx="4221406" cy="1660205"/>
              </a:xfrm>
              <a:prstGeom prst="roundRect">
                <a:avLst>
                  <a:gd name="adj" fmla="val 5753"/>
                </a:avLst>
              </a:prstGeom>
              <a:blipFill>
                <a:blip r:embed="rId5"/>
                <a:stretch>
                  <a:fillRect l="-432" r="-15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ikdörtgen: Köşeleri Yuvarlatılmış 17">
            <a:extLst>
              <a:ext uri="{FF2B5EF4-FFF2-40B4-BE49-F238E27FC236}">
                <a16:creationId xmlns:a16="http://schemas.microsoft.com/office/drawing/2014/main" id="{F17E265A-19B3-4B8F-ADAE-DD213AFD42B7}"/>
              </a:ext>
            </a:extLst>
          </p:cNvPr>
          <p:cNvSpPr/>
          <p:nvPr/>
        </p:nvSpPr>
        <p:spPr>
          <a:xfrm>
            <a:off x="6710121" y="4254474"/>
            <a:ext cx="4275379" cy="1660205"/>
          </a:xfrm>
          <a:prstGeom prst="roundRect">
            <a:avLst>
              <a:gd name="adj" fmla="val 575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GB" b="1" u="sng" dirty="0">
                <a:solidFill>
                  <a:prstClr val="black"/>
                </a:solidFill>
                <a:latin typeface="Open Sauce" panose="020B0604020202020204"/>
              </a:rPr>
              <a:t>Results</a:t>
            </a:r>
            <a:endParaRPr lang="en-GB" u="sng" dirty="0">
              <a:solidFill>
                <a:prstClr val="black"/>
              </a:solidFill>
              <a:latin typeface="Open Sauce" panose="020B0604020202020204"/>
            </a:endParaRPr>
          </a:p>
          <a:p>
            <a:pPr lvl="0" algn="just">
              <a:defRPr/>
            </a:pPr>
            <a:r>
              <a:rPr lang="en-GB" dirty="0">
                <a:solidFill>
                  <a:prstClr val="black"/>
                </a:solidFill>
              </a:rPr>
              <a:t>Although sensor degradation leads to slower response and lower damping, the system remains stable and satisfies the required pole-region constraints.</a:t>
            </a:r>
            <a:endParaRPr lang="en-GB" dirty="0">
              <a:solidFill>
                <a:prstClr val="black"/>
              </a:solidFill>
              <a:latin typeface="Open Sauc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8730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1976-7E02-006F-1F14-416D9BE3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2763E454-FD37-05A7-6F84-990A31584F32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(</a:t>
            </a:r>
            <a:r>
              <a:rPr kumimoji="0" lang="tr-T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ctd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.)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uce" panose="020B0604020202020204"/>
              <a:ea typeface="+mj-ea"/>
              <a:cs typeface="+mj-cs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A8227086-C3AF-AFFC-F08B-89998D47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EFF33EC3-FA92-4E93-9CE6-4E4B5800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5A55F-8226-492B-B6F8-B598E9899BA3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97FF7838-A156-55C4-C13E-BA7C52B10992}"/>
              </a:ext>
            </a:extLst>
          </p:cNvPr>
          <p:cNvSpPr txBox="1"/>
          <p:nvPr/>
        </p:nvSpPr>
        <p:spPr>
          <a:xfrm>
            <a:off x="984738" y="1230923"/>
            <a:ext cx="1089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Closed-Loop Simulation Results</a:t>
            </a: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 FC-1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uce" panose="020B0604020202020204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DEDB938-A952-7676-C574-F95A4E0FE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600256"/>
            <a:ext cx="10050549" cy="45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3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FA47F-DA7C-DFC1-5952-2FE9474A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ED225D17-6E31-4353-174A-DCB7A405398D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(</a:t>
            </a:r>
            <a:r>
              <a:rPr kumimoji="0" lang="tr-T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ctd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.)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uce" panose="020B0604020202020204"/>
              <a:ea typeface="+mj-ea"/>
              <a:cs typeface="+mj-cs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413682D3-DF46-0D27-2528-B1510173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91A66BE8-7446-2163-7540-228044BF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5A55F-8226-492B-B6F8-B598E9899BA3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6C643785-5EA8-1D56-AFF0-DFFB8DD4A148}"/>
              </a:ext>
            </a:extLst>
          </p:cNvPr>
          <p:cNvSpPr txBox="1"/>
          <p:nvPr/>
        </p:nvSpPr>
        <p:spPr>
          <a:xfrm>
            <a:off x="984738" y="1230923"/>
            <a:ext cx="1089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Closed-Loop Simulation Results</a:t>
            </a: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 FC-2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uce" panose="020B0604020202020204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D194449-8030-2A6F-5B09-0A82A7847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8" y="1600256"/>
            <a:ext cx="9954811" cy="45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6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D9A28-E586-1C6F-9514-A19B0B2CC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482CC7DD-6FA6-43ED-4D29-15416FB1C389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(</a:t>
            </a:r>
            <a:r>
              <a:rPr kumimoji="0" lang="tr-T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ctd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.)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uce" panose="020B0604020202020204"/>
              <a:ea typeface="+mj-ea"/>
              <a:cs typeface="+mj-cs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F623FF14-CF35-09BF-7178-8616A9A5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675C216-B0C9-E929-C6BC-1EFCE271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5A55F-8226-492B-B6F8-B598E9899BA3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C27700C1-9C2D-1504-EFA8-5A38A467C625}"/>
              </a:ext>
            </a:extLst>
          </p:cNvPr>
          <p:cNvSpPr txBox="1"/>
          <p:nvPr/>
        </p:nvSpPr>
        <p:spPr>
          <a:xfrm>
            <a:off x="984738" y="1230923"/>
            <a:ext cx="1089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Closed-Loop Simulation Results</a:t>
            </a: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 FC-3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uce" panose="020B0604020202020204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41D0074-161F-6F37-80F9-F55896519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8" y="1600256"/>
            <a:ext cx="9954811" cy="45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6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AD30A-8151-E4E0-4D9A-42AFA7F4A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1FF7CDF-B18D-9F34-3F16-054D37DF27EE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Robustness 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w.r.t. 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Sensor Failures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 (</a:t>
            </a:r>
            <a:r>
              <a:rPr kumimoji="0" lang="tr-T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ctd</a:t>
            </a:r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.)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uce" panose="020B0604020202020204"/>
              <a:ea typeface="+mj-ea"/>
              <a:cs typeface="+mj-cs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D6B4192A-A899-5187-6735-8932B07F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8A502823-3D29-60FE-4EAC-2F9D2E04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5A55F-8226-492B-B6F8-B598E9899BA3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1E15B9DA-0968-AA13-17BA-38EC59803625}"/>
              </a:ext>
            </a:extLst>
          </p:cNvPr>
          <p:cNvSpPr txBox="1"/>
          <p:nvPr/>
        </p:nvSpPr>
        <p:spPr>
          <a:xfrm>
            <a:off x="984738" y="1230923"/>
            <a:ext cx="1089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Closed-Loop Simulation Results</a:t>
            </a: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</a:rPr>
              <a:t> FC-4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uce" panose="020B0604020202020204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0CA8880-9D8A-3F8B-5336-F34A7DC29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7" y="1600254"/>
            <a:ext cx="9954811" cy="454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7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AD30A-8151-E4E0-4D9A-42AFA7F4A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1FF7CDF-B18D-9F34-3F16-054D37DF27EE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uce" panose="020B0604020202020204"/>
                <a:ea typeface="+mj-ea"/>
                <a:cs typeface="+mj-cs"/>
              </a:rPr>
              <a:t>Conclusion</a:t>
            </a: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D6B4192A-A899-5187-6735-8932B07F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8A502823-3D29-60FE-4EAC-2F9D2E04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F5A55F-8226-492B-B6F8-B598E9899BA3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4BC6876F-926C-4712-8E93-152A924442B3}"/>
              </a:ext>
            </a:extLst>
          </p:cNvPr>
          <p:cNvSpPr/>
          <p:nvPr/>
        </p:nvSpPr>
        <p:spPr>
          <a:xfrm>
            <a:off x="889000" y="1683575"/>
            <a:ext cx="4754418" cy="1417696"/>
          </a:xfrm>
          <a:prstGeom prst="roundRect">
            <a:avLst>
              <a:gd name="adj" fmla="val 575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defRPr/>
            </a:pPr>
            <a:r>
              <a:rPr lang="en-GB" dirty="0">
                <a:solidFill>
                  <a:schemeClr val="tx1"/>
                </a:solidFill>
                <a:latin typeface="Open Sauce" panose="020B0604020202020204"/>
              </a:rPr>
              <a:t>It has been demonstrated that a </a:t>
            </a:r>
            <a:r>
              <a:rPr lang="en-GB" b="1" dirty="0">
                <a:solidFill>
                  <a:schemeClr val="tx1"/>
                </a:solidFill>
                <a:latin typeface="Open Sauce" panose="020B0604020202020204"/>
              </a:rPr>
              <a:t>fixed-gain controller</a:t>
            </a:r>
            <a:r>
              <a:rPr lang="en-GB" dirty="0">
                <a:solidFill>
                  <a:schemeClr val="tx1"/>
                </a:solidFill>
                <a:latin typeface="Open Sauce" panose="020B0604020202020204"/>
              </a:rPr>
              <a:t> exhibits successful performance across significantly diverse </a:t>
            </a:r>
            <a:r>
              <a:rPr lang="en-GB" b="1" dirty="0">
                <a:solidFill>
                  <a:schemeClr val="tx1"/>
                </a:solidFill>
                <a:latin typeface="Open Sauce" panose="020B0604020202020204"/>
              </a:rPr>
              <a:t>flight conditions</a:t>
            </a:r>
            <a:r>
              <a:rPr lang="en-GB" dirty="0">
                <a:solidFill>
                  <a:schemeClr val="tx1"/>
                </a:solidFill>
                <a:latin typeface="Open Sauce" panose="020B0604020202020204"/>
              </a:rPr>
              <a:t>.</a:t>
            </a:r>
            <a:endParaRPr lang="tr-TR" dirty="0">
              <a:solidFill>
                <a:schemeClr val="tx1"/>
              </a:solidFill>
              <a:latin typeface="Open Sauce" panose="020B0604020202020204"/>
            </a:endParaRPr>
          </a:p>
        </p:txBody>
      </p:sp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7442667C-FE7B-4FAC-A0A6-181ADB873781}"/>
              </a:ext>
            </a:extLst>
          </p:cNvPr>
          <p:cNvSpPr/>
          <p:nvPr/>
        </p:nvSpPr>
        <p:spPr>
          <a:xfrm>
            <a:off x="6548582" y="1683575"/>
            <a:ext cx="4754418" cy="1417696"/>
          </a:xfrm>
          <a:prstGeom prst="roundRect">
            <a:avLst>
              <a:gd name="adj" fmla="val 575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defRPr/>
            </a:pPr>
            <a:r>
              <a:rPr lang="en-GB" dirty="0">
                <a:solidFill>
                  <a:schemeClr val="tx1"/>
                </a:solidFill>
              </a:rPr>
              <a:t>It has also been demonstrated that measurements by </a:t>
            </a:r>
            <a:r>
              <a:rPr lang="en-GB" b="1" dirty="0">
                <a:solidFill>
                  <a:schemeClr val="tx1"/>
                </a:solidFill>
              </a:rPr>
              <a:t>gyros alone</a:t>
            </a:r>
            <a:r>
              <a:rPr lang="en-GB" dirty="0">
                <a:solidFill>
                  <a:schemeClr val="tx1"/>
                </a:solidFill>
              </a:rPr>
              <a:t> are not only more cost-effective but actually provide some advantages for the control system stability</a:t>
            </a:r>
            <a:r>
              <a:rPr lang="tr-TR" dirty="0">
                <a:solidFill>
                  <a:schemeClr val="tx1"/>
                </a:solidFill>
              </a:rPr>
              <a:t>.</a:t>
            </a:r>
            <a:endParaRPr lang="tr-TR" dirty="0">
              <a:solidFill>
                <a:schemeClr val="tx1"/>
              </a:solidFill>
              <a:latin typeface="Open Sauce" panose="020B0604020202020204"/>
            </a:endParaRPr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8DFA840C-8254-4970-B2E5-5BB405CBC7A6}"/>
              </a:ext>
            </a:extLst>
          </p:cNvPr>
          <p:cNvSpPr/>
          <p:nvPr/>
        </p:nvSpPr>
        <p:spPr>
          <a:xfrm>
            <a:off x="3718791" y="3793056"/>
            <a:ext cx="4754418" cy="1866365"/>
          </a:xfrm>
          <a:prstGeom prst="roundRect">
            <a:avLst>
              <a:gd name="adj" fmla="val 5753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defRPr/>
            </a:pPr>
            <a:r>
              <a:rPr lang="en-GB" dirty="0">
                <a:solidFill>
                  <a:schemeClr val="tx1"/>
                </a:solidFill>
              </a:rPr>
              <a:t>Although results for the linearized models are robust, we must acknowledge that </a:t>
            </a:r>
            <a:r>
              <a:rPr lang="en-GB" b="1" dirty="0">
                <a:solidFill>
                  <a:schemeClr val="tx1"/>
                </a:solidFill>
              </a:rPr>
              <a:t>linear stability does not always imply nonlinear stability</a:t>
            </a:r>
            <a:r>
              <a:rPr lang="en-GB" dirty="0">
                <a:solidFill>
                  <a:schemeClr val="tx1"/>
                </a:solidFill>
              </a:rPr>
              <a:t>. Therefore, the next vital step is to perform comprehensive </a:t>
            </a:r>
            <a:r>
              <a:rPr lang="en-GB" b="1" dirty="0">
                <a:solidFill>
                  <a:schemeClr val="tx1"/>
                </a:solidFill>
              </a:rPr>
              <a:t>nonlinear simulations</a:t>
            </a:r>
            <a:r>
              <a:rPr lang="en-GB" dirty="0">
                <a:solidFill>
                  <a:schemeClr val="tx1"/>
                </a:solidFill>
              </a:rPr>
              <a:t> to confirm</a:t>
            </a:r>
            <a:endParaRPr lang="tr-TR" dirty="0">
              <a:solidFill>
                <a:schemeClr val="tx1"/>
              </a:solidFill>
              <a:latin typeface="Open Sauc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967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3058033" y="5180048"/>
            <a:ext cx="6075932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Open Sauce" panose="020B0604020202020204"/>
              </a:rPr>
              <a:t>Thank You for Your</a:t>
            </a:r>
            <a:r>
              <a:rPr lang="tr-TR" sz="4000" dirty="0">
                <a:latin typeface="Open Sauce" panose="020B0604020202020204"/>
              </a:rPr>
              <a:t> </a:t>
            </a:r>
            <a:r>
              <a:rPr lang="en-GB" sz="4000" dirty="0">
                <a:latin typeface="Open Sauce" panose="020B0604020202020204"/>
              </a:rPr>
              <a:t>Attention!</a:t>
            </a: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27</a:t>
            </a:fld>
            <a:endParaRPr lang="tr-TR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C610251A-4763-43FC-A625-98F7A6270747}"/>
              </a:ext>
            </a:extLst>
          </p:cNvPr>
          <p:cNvSpPr txBox="1">
            <a:spLocks/>
          </p:cNvSpPr>
          <p:nvPr/>
        </p:nvSpPr>
        <p:spPr>
          <a:xfrm>
            <a:off x="4070829" y="6179189"/>
            <a:ext cx="2025588" cy="62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800" dirty="0">
                <a:latin typeface="Open Sauce" panose="020B0604020202020204"/>
              </a:rPr>
              <a:t>Emir Arda Kılıç</a:t>
            </a:r>
          </a:p>
          <a:p>
            <a:r>
              <a:rPr lang="tr-TR" sz="1800" dirty="0">
                <a:latin typeface="Open Sauce" panose="020B0604020202020204"/>
              </a:rPr>
              <a:t>504251113</a:t>
            </a:r>
            <a:endParaRPr lang="en-GB" sz="1800" dirty="0">
              <a:latin typeface="Open Sauce" panose="020B0604020202020204"/>
            </a:endParaRP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42817FC3-FAED-44FD-A58C-0829C28CE012}"/>
              </a:ext>
            </a:extLst>
          </p:cNvPr>
          <p:cNvSpPr txBox="1">
            <a:spLocks/>
          </p:cNvSpPr>
          <p:nvPr/>
        </p:nvSpPr>
        <p:spPr>
          <a:xfrm>
            <a:off x="6095999" y="6179189"/>
            <a:ext cx="2025588" cy="62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800" dirty="0">
                <a:latin typeface="Open Sauce" panose="020B0604020202020204"/>
              </a:rPr>
              <a:t>İsmet Erdoğan</a:t>
            </a:r>
          </a:p>
          <a:p>
            <a:r>
              <a:rPr lang="tr-TR" sz="1800" dirty="0">
                <a:latin typeface="Open Sauce" panose="020B0604020202020204"/>
              </a:rPr>
              <a:t>040200522</a:t>
            </a:r>
            <a:endParaRPr lang="en-GB" sz="1800" dirty="0">
              <a:latin typeface="Open Sauce" panose="020B0604020202020204"/>
            </a:endParaRPr>
          </a:p>
        </p:txBody>
      </p:sp>
      <p:pic>
        <p:nvPicPr>
          <p:cNvPr id="3" name="Resim 2">
            <a:hlinkClick r:id="rId3"/>
            <a:extLst>
              <a:ext uri="{FF2B5EF4-FFF2-40B4-BE49-F238E27FC236}">
                <a16:creationId xmlns:a16="http://schemas.microsoft.com/office/drawing/2014/main" id="{C6261C3D-348D-45F7-A69F-AF421814E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6" y="470863"/>
            <a:ext cx="6271728" cy="3527846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0285895D-E3A2-41D0-A041-EB7129F61491}"/>
              </a:ext>
            </a:extLst>
          </p:cNvPr>
          <p:cNvSpPr txBox="1"/>
          <p:nvPr/>
        </p:nvSpPr>
        <p:spPr>
          <a:xfrm>
            <a:off x="2838449" y="4056531"/>
            <a:ext cx="6515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 err="1">
                <a:latin typeface="Open Sauce" panose="020B0604020202020204"/>
              </a:rPr>
              <a:t>Cem</a:t>
            </a:r>
            <a:r>
              <a:rPr lang="en-GB" sz="1800" i="1" dirty="0">
                <a:latin typeface="Open Sauce" panose="020B0604020202020204"/>
              </a:rPr>
              <a:t> </a:t>
            </a:r>
            <a:r>
              <a:rPr lang="en-GB" sz="1800" i="1" dirty="0" err="1">
                <a:latin typeface="Open Sauce" panose="020B0604020202020204"/>
              </a:rPr>
              <a:t>Doğut's</a:t>
            </a:r>
            <a:r>
              <a:rPr lang="en-GB" sz="1800" i="1" dirty="0">
                <a:latin typeface="Open Sauce" panose="020B0604020202020204"/>
              </a:rPr>
              <a:t> Award-Winning Photograph</a:t>
            </a:r>
            <a:r>
              <a:rPr lang="tr-TR" sz="1800" i="1" dirty="0">
                <a:latin typeface="Open Sauce" panose="020B0604020202020204"/>
              </a:rPr>
              <a:t> (2024)</a:t>
            </a:r>
            <a:r>
              <a:rPr lang="en-GB" sz="1800" i="1" dirty="0">
                <a:latin typeface="Open Sauce" panose="020B0604020202020204"/>
              </a:rPr>
              <a:t>, From the 50th Anniversary Celebration of the Turkish Air Force's F4</a:t>
            </a:r>
            <a:r>
              <a:rPr lang="tr-TR" sz="1800" i="1" dirty="0">
                <a:latin typeface="Open Sauce" panose="020B0604020202020204"/>
              </a:rPr>
              <a:t>-E </a:t>
            </a:r>
            <a:r>
              <a:rPr lang="en-GB" sz="1800" i="1" dirty="0">
                <a:latin typeface="Open Sauce" panose="020B0604020202020204"/>
              </a:rPr>
              <a:t>Phantom</a:t>
            </a:r>
            <a:r>
              <a:rPr lang="tr-TR" sz="1800" i="1" dirty="0">
                <a:latin typeface="Open Sauce" panose="020B0604020202020204"/>
              </a:rPr>
              <a:t> II</a:t>
            </a:r>
          </a:p>
        </p:txBody>
      </p:sp>
    </p:spTree>
    <p:extLst>
      <p:ext uri="{BB962C8B-B14F-4D97-AF65-F5344CB8AC3E}">
        <p14:creationId xmlns:p14="http://schemas.microsoft.com/office/powerpoint/2010/main" val="273862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4100" dirty="0">
                <a:latin typeface="Open Sauce" panose="020B0604020202020204"/>
              </a:rPr>
              <a:t>Problem Definition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3</a:t>
            </a:fld>
            <a:endParaRPr lang="tr-TR" dirty="0"/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CB16060C-C185-4C44-A05A-1DA4F22AEF39}"/>
              </a:ext>
            </a:extLst>
          </p:cNvPr>
          <p:cNvSpPr txBox="1">
            <a:spLocks/>
          </p:cNvSpPr>
          <p:nvPr/>
        </p:nvSpPr>
        <p:spPr>
          <a:xfrm>
            <a:off x="888999" y="1418276"/>
            <a:ext cx="10414001" cy="16703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The </a:t>
            </a:r>
            <a:r>
              <a:rPr lang="en-GB" sz="2400" u="sng" dirty="0">
                <a:latin typeface="Open Sauce" panose="020B0604020202020204"/>
              </a:rPr>
              <a:t>short period longitudinal mode</a:t>
            </a:r>
            <a:r>
              <a:rPr lang="en-GB" sz="2400" dirty="0">
                <a:latin typeface="Open Sauce" panose="020B0604020202020204"/>
              </a:rPr>
              <a:t> of an F4-E aircraft with additional horizontal canards is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Open Sauce" panose="020B0604020202020204"/>
              </a:rPr>
              <a:t>unstable in subsonic flight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Open Sauce" panose="020B0604020202020204"/>
              </a:rPr>
              <a:t>insufficiently damped </a:t>
            </a:r>
            <a:r>
              <a:rPr lang="tr-TR" sz="2400" dirty="0">
                <a:latin typeface="Open Sauce" panose="020B0604020202020204"/>
              </a:rPr>
              <a:t>in</a:t>
            </a:r>
            <a:r>
              <a:rPr lang="en-GB" sz="2400" dirty="0">
                <a:latin typeface="Open Sauce" panose="020B0604020202020204"/>
              </a:rPr>
              <a:t> supersonic flight </a:t>
            </a:r>
          </a:p>
        </p:txBody>
      </p:sp>
      <p:pic>
        <p:nvPicPr>
          <p:cNvPr id="3" name="Resim 2">
            <a:hlinkClick r:id="rId4"/>
            <a:extLst>
              <a:ext uri="{FF2B5EF4-FFF2-40B4-BE49-F238E27FC236}">
                <a16:creationId xmlns:a16="http://schemas.microsoft.com/office/drawing/2014/main" id="{B246A8A0-8CBA-484D-B46B-A9FFB081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5" b="23881"/>
          <a:stretch/>
        </p:blipFill>
        <p:spPr>
          <a:xfrm>
            <a:off x="888999" y="3246093"/>
            <a:ext cx="5727701" cy="2297456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CF3FDDD1-EB43-4445-A4C3-376EF21E4568}"/>
              </a:ext>
            </a:extLst>
          </p:cNvPr>
          <p:cNvSpPr txBox="1"/>
          <p:nvPr/>
        </p:nvSpPr>
        <p:spPr>
          <a:xfrm>
            <a:off x="888999" y="5543549"/>
            <a:ext cx="572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latin typeface="Open Sauce" panose="020B0604020202020204"/>
              </a:rPr>
              <a:t>YF-4E: First Fighter Aircraft with Analog Fly-by-Wire</a:t>
            </a:r>
            <a:endParaRPr lang="tr-TR" sz="1800" i="1" dirty="0">
              <a:latin typeface="Open Sauce" panose="020B0604020202020204"/>
            </a:endParaRPr>
          </a:p>
        </p:txBody>
      </p: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37A3C68E-E09B-4851-82CD-2C62A43E4AC8}"/>
              </a:ext>
            </a:extLst>
          </p:cNvPr>
          <p:cNvCxnSpPr/>
          <p:nvPr/>
        </p:nvCxnSpPr>
        <p:spPr>
          <a:xfrm flipV="1">
            <a:off x="3886200" y="3088623"/>
            <a:ext cx="3981450" cy="6070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Başlık 1">
            <a:extLst>
              <a:ext uri="{FF2B5EF4-FFF2-40B4-BE49-F238E27FC236}">
                <a16:creationId xmlns:a16="http://schemas.microsoft.com/office/drawing/2014/main" id="{6FE725A7-303C-4C62-8FFC-01B2A83D5C6E}"/>
              </a:ext>
            </a:extLst>
          </p:cNvPr>
          <p:cNvSpPr txBox="1">
            <a:spLocks/>
          </p:cNvSpPr>
          <p:nvPr/>
        </p:nvSpPr>
        <p:spPr>
          <a:xfrm>
            <a:off x="7897900" y="2717787"/>
            <a:ext cx="3041649" cy="7416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Horizontal canards destabilizes the aircraft</a:t>
            </a:r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96E045F6-EE93-4A9A-B61D-C7B5A3E3E398}"/>
              </a:ext>
            </a:extLst>
          </p:cNvPr>
          <p:cNvSpPr txBox="1">
            <a:spLocks/>
          </p:cNvSpPr>
          <p:nvPr/>
        </p:nvSpPr>
        <p:spPr>
          <a:xfrm>
            <a:off x="6810716" y="3619179"/>
            <a:ext cx="4835015" cy="192437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Design (fixed gain) controller that provide acceptable pole locations according to military specifications for flying qualities in four typical flight conditions simultaneously.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72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21AB884-4E3F-4FAE-B249-492F26C04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223002"/>
            <a:ext cx="7950200" cy="2782130"/>
          </a:xfrm>
          <a:prstGeom prst="rect">
            <a:avLst/>
          </a:prstGeom>
        </p:spPr>
      </p:pic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4100" dirty="0">
                <a:latin typeface="Open Sauce" panose="020B0604020202020204"/>
              </a:rPr>
              <a:t>Problem Definition (</a:t>
            </a:r>
            <a:r>
              <a:rPr lang="en-GB" sz="4100" dirty="0">
                <a:latin typeface="Open Sauce" panose="020B0604020202020204"/>
              </a:rPr>
              <a:t>continued</a:t>
            </a:r>
            <a:r>
              <a:rPr lang="tr-TR" sz="4100" dirty="0">
                <a:latin typeface="Open Sauce" panose="020B0604020202020204"/>
              </a:rPr>
              <a:t>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4</a:t>
            </a:fld>
            <a:endParaRPr lang="tr-TR" dirty="0"/>
          </a:p>
        </p:txBody>
      </p:sp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AA70FEE4-9FEE-47AB-A42D-D2F0D118D281}"/>
              </a:ext>
            </a:extLst>
          </p:cNvPr>
          <p:cNvSpPr/>
          <p:nvPr/>
        </p:nvSpPr>
        <p:spPr>
          <a:xfrm>
            <a:off x="5781185" y="1300006"/>
            <a:ext cx="1948873" cy="1625600"/>
          </a:xfrm>
          <a:prstGeom prst="roundRect">
            <a:avLst>
              <a:gd name="adj" fmla="val 5417"/>
            </a:avLst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DC0DAD8A-B124-40AD-9FAB-5722F2CF3135}"/>
              </a:ext>
            </a:extLst>
          </p:cNvPr>
          <p:cNvSpPr/>
          <p:nvPr/>
        </p:nvSpPr>
        <p:spPr>
          <a:xfrm>
            <a:off x="3883405" y="1300006"/>
            <a:ext cx="1708874" cy="1625600"/>
          </a:xfrm>
          <a:prstGeom prst="roundRect">
            <a:avLst>
              <a:gd name="adj" fmla="val 5417"/>
            </a:avLst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9761CAC9-F231-4E97-8E58-5B99982728F8}"/>
              </a:ext>
            </a:extLst>
          </p:cNvPr>
          <p:cNvCxnSpPr>
            <a:cxnSpLocks/>
          </p:cNvCxnSpPr>
          <p:nvPr/>
        </p:nvCxnSpPr>
        <p:spPr>
          <a:xfrm>
            <a:off x="6755621" y="2828806"/>
            <a:ext cx="2045479" cy="831013"/>
          </a:xfrm>
          <a:prstGeom prst="straightConnector1">
            <a:avLst/>
          </a:prstGeom>
          <a:ln w="28575">
            <a:solidFill>
              <a:srgbClr val="00437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9" name="Grup 28">
            <a:extLst>
              <a:ext uri="{FF2B5EF4-FFF2-40B4-BE49-F238E27FC236}">
                <a16:creationId xmlns:a16="http://schemas.microsoft.com/office/drawing/2014/main" id="{23A9D7BE-21BE-49D9-A194-08FB7FCA5404}"/>
              </a:ext>
            </a:extLst>
          </p:cNvPr>
          <p:cNvGrpSpPr/>
          <p:nvPr/>
        </p:nvGrpSpPr>
        <p:grpSpPr>
          <a:xfrm>
            <a:off x="8637154" y="3309821"/>
            <a:ext cx="3156545" cy="1667952"/>
            <a:chOff x="8189479" y="3967046"/>
            <a:chExt cx="3156545" cy="1667952"/>
          </a:xfrm>
        </p:grpSpPr>
        <p:sp>
          <p:nvSpPr>
            <p:cNvPr id="27" name="Dikdörtgen: Köşeleri Yuvarlatılmış 26">
              <a:extLst>
                <a:ext uri="{FF2B5EF4-FFF2-40B4-BE49-F238E27FC236}">
                  <a16:creationId xmlns:a16="http://schemas.microsoft.com/office/drawing/2014/main" id="{D97148CA-312A-454F-8C13-B2DC5D5FBF09}"/>
                </a:ext>
              </a:extLst>
            </p:cNvPr>
            <p:cNvSpPr/>
            <p:nvPr/>
          </p:nvSpPr>
          <p:spPr>
            <a:xfrm>
              <a:off x="8232961" y="3967046"/>
              <a:ext cx="3113063" cy="1667952"/>
            </a:xfrm>
            <a:prstGeom prst="roundRect">
              <a:avLst>
                <a:gd name="adj" fmla="val 541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8" name="Başlık 1">
              <a:extLst>
                <a:ext uri="{FF2B5EF4-FFF2-40B4-BE49-F238E27FC236}">
                  <a16:creationId xmlns:a16="http://schemas.microsoft.com/office/drawing/2014/main" id="{113BC2D8-49D1-4ECA-8789-F3154F5630AC}"/>
                </a:ext>
              </a:extLst>
            </p:cNvPr>
            <p:cNvSpPr txBox="1">
              <a:spLocks/>
            </p:cNvSpPr>
            <p:nvPr/>
          </p:nvSpPr>
          <p:spPr>
            <a:xfrm>
              <a:off x="8189479" y="3969578"/>
              <a:ext cx="3041649" cy="47311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dirty="0">
                  <a:latin typeface="Open Sauce" panose="020B0604020202020204"/>
                </a:rPr>
                <a:t>Four Flight Condition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Başlık 1">
                  <a:extLst>
                    <a:ext uri="{FF2B5EF4-FFF2-40B4-BE49-F238E27FC236}">
                      <a16:creationId xmlns:a16="http://schemas.microsoft.com/office/drawing/2014/main" id="{FD581279-892D-4309-9B52-B22009BB90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32961" y="4246719"/>
                  <a:ext cx="3041649" cy="47311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 fontScale="97500"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tr-TR" sz="2000" dirty="0">
                      <a:latin typeface="Open Sauce" panose="020B0604020202020204"/>
                    </a:rPr>
                    <a:t> </a:t>
                  </a:r>
                  <a:r>
                    <a:rPr lang="en-GB" sz="2000" dirty="0">
                      <a:latin typeface="Open Sauce" panose="020B0604020202020204"/>
                    </a:rPr>
                    <a:t>Four System Model</a:t>
                  </a:r>
                </a:p>
              </p:txBody>
            </p:sp>
          </mc:Choice>
          <mc:Fallback xmlns="">
            <p:sp>
              <p:nvSpPr>
                <p:cNvPr id="21" name="Başlık 1">
                  <a:extLst>
                    <a:ext uri="{FF2B5EF4-FFF2-40B4-BE49-F238E27FC236}">
                      <a16:creationId xmlns:a16="http://schemas.microsoft.com/office/drawing/2014/main" id="{FD581279-892D-4309-9B52-B22009BB9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961" y="4246719"/>
                  <a:ext cx="3041649" cy="473113"/>
                </a:xfrm>
                <a:prstGeom prst="rect">
                  <a:avLst/>
                </a:prstGeom>
                <a:blipFill>
                  <a:blip r:embed="rId5"/>
                  <a:stretch>
                    <a:fillRect t="-7792" b="-7792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Metin kutusu 23">
                  <a:extLst>
                    <a:ext uri="{FF2B5EF4-FFF2-40B4-BE49-F238E27FC236}">
                      <a16:creationId xmlns:a16="http://schemas.microsoft.com/office/drawing/2014/main" id="{A367A140-BD1B-4D12-A4A2-3EACEDD01B78}"/>
                    </a:ext>
                  </a:extLst>
                </p:cNvPr>
                <p:cNvSpPr txBox="1"/>
                <p:nvPr/>
              </p:nvSpPr>
              <p:spPr>
                <a:xfrm>
                  <a:off x="8232961" y="4750026"/>
                  <a:ext cx="3041649" cy="392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4" name="Metin kutusu 23">
                  <a:extLst>
                    <a:ext uri="{FF2B5EF4-FFF2-40B4-BE49-F238E27FC236}">
                      <a16:creationId xmlns:a16="http://schemas.microsoft.com/office/drawing/2014/main" id="{A367A140-BD1B-4D12-A4A2-3EACEDD01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961" y="4750026"/>
                  <a:ext cx="3041649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Metin kutusu 24">
                  <a:extLst>
                    <a:ext uri="{FF2B5EF4-FFF2-40B4-BE49-F238E27FC236}">
                      <a16:creationId xmlns:a16="http://schemas.microsoft.com/office/drawing/2014/main" id="{1A2EF2CC-A80A-4DCF-B31B-602256557D7C}"/>
                    </a:ext>
                  </a:extLst>
                </p:cNvPr>
                <p:cNvSpPr txBox="1"/>
                <p:nvPr/>
              </p:nvSpPr>
              <p:spPr>
                <a:xfrm>
                  <a:off x="8902853" y="5143019"/>
                  <a:ext cx="16149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5" name="Metin kutusu 24">
                  <a:extLst>
                    <a:ext uri="{FF2B5EF4-FFF2-40B4-BE49-F238E27FC236}">
                      <a16:creationId xmlns:a16="http://schemas.microsoft.com/office/drawing/2014/main" id="{1A2EF2CC-A80A-4DCF-B31B-602256557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2853" y="5143019"/>
                  <a:ext cx="16149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up 113">
            <a:extLst>
              <a:ext uri="{FF2B5EF4-FFF2-40B4-BE49-F238E27FC236}">
                <a16:creationId xmlns:a16="http://schemas.microsoft.com/office/drawing/2014/main" id="{FDB1FE5E-703E-4143-BCF4-912BFD1CA941}"/>
              </a:ext>
            </a:extLst>
          </p:cNvPr>
          <p:cNvGrpSpPr/>
          <p:nvPr/>
        </p:nvGrpSpPr>
        <p:grpSpPr>
          <a:xfrm>
            <a:off x="282647" y="3082449"/>
            <a:ext cx="3113063" cy="1108551"/>
            <a:chOff x="282647" y="3082449"/>
            <a:chExt cx="3113063" cy="1108551"/>
          </a:xfrm>
        </p:grpSpPr>
        <p:grpSp>
          <p:nvGrpSpPr>
            <p:cNvPr id="38" name="Grup 37">
              <a:extLst>
                <a:ext uri="{FF2B5EF4-FFF2-40B4-BE49-F238E27FC236}">
                  <a16:creationId xmlns:a16="http://schemas.microsoft.com/office/drawing/2014/main" id="{8F6B1171-8CB6-494C-9025-A5F4D0EA1BEC}"/>
                </a:ext>
              </a:extLst>
            </p:cNvPr>
            <p:cNvGrpSpPr/>
            <p:nvPr/>
          </p:nvGrpSpPr>
          <p:grpSpPr>
            <a:xfrm>
              <a:off x="282647" y="3082449"/>
              <a:ext cx="3113063" cy="1108551"/>
              <a:chOff x="8232961" y="3967046"/>
              <a:chExt cx="3113063" cy="1667952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9" name="Dikdörtgen: Köşeleri Yuvarlatılmış 38">
                <a:extLst>
                  <a:ext uri="{FF2B5EF4-FFF2-40B4-BE49-F238E27FC236}">
                    <a16:creationId xmlns:a16="http://schemas.microsoft.com/office/drawing/2014/main" id="{F46E6620-74D2-4855-A26C-176D679E09D0}"/>
                  </a:ext>
                </a:extLst>
              </p:cNvPr>
              <p:cNvSpPr/>
              <p:nvPr/>
            </p:nvSpPr>
            <p:spPr>
              <a:xfrm>
                <a:off x="8232961" y="3967046"/>
                <a:ext cx="3113063" cy="1667952"/>
              </a:xfrm>
              <a:prstGeom prst="roundRect">
                <a:avLst>
                  <a:gd name="adj" fmla="val 5417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  <p:sp>
            <p:nvSpPr>
              <p:cNvPr id="40" name="Başlık 1">
                <a:extLst>
                  <a:ext uri="{FF2B5EF4-FFF2-40B4-BE49-F238E27FC236}">
                    <a16:creationId xmlns:a16="http://schemas.microsoft.com/office/drawing/2014/main" id="{36CC84F1-AF07-428E-8569-1DEAD78019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8668" y="4000978"/>
                <a:ext cx="3041649" cy="473113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 anchor="t">
                <a:normAutofit fontScale="825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dirty="0">
                    <a:latin typeface="Open Sauce" panose="020B0604020202020204"/>
                  </a:rPr>
                  <a:t>Fixed-Gain Controller</a:t>
                </a:r>
              </a:p>
            </p:txBody>
          </p:sp>
        </p:grpSp>
        <p:sp>
          <p:nvSpPr>
            <p:cNvPr id="49" name="Başlık 1">
              <a:extLst>
                <a:ext uri="{FF2B5EF4-FFF2-40B4-BE49-F238E27FC236}">
                  <a16:creationId xmlns:a16="http://schemas.microsoft.com/office/drawing/2014/main" id="{BFD195AA-DA27-45E9-B24C-F2CEAB0427BC}"/>
                </a:ext>
              </a:extLst>
            </p:cNvPr>
            <p:cNvSpPr txBox="1">
              <a:spLocks/>
            </p:cNvSpPr>
            <p:nvPr/>
          </p:nvSpPr>
          <p:spPr>
            <a:xfrm>
              <a:off x="318353" y="3464861"/>
              <a:ext cx="3041649" cy="6188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600" dirty="0">
                  <a:latin typeface="Open Sauce" panose="020B0604020202020204"/>
                </a:rPr>
                <a:t>Basically state feedback controller </a:t>
              </a:r>
              <a:endParaRPr lang="tr-TR" sz="1600" dirty="0">
                <a:latin typeface="Open Sauce" panose="020B0604020202020204"/>
              </a:endParaRPr>
            </a:p>
            <a:p>
              <a:pPr>
                <a:lnSpc>
                  <a:spcPct val="100000"/>
                </a:lnSpc>
              </a:pPr>
              <a:r>
                <a:rPr lang="en-GB" sz="1600" dirty="0">
                  <a:latin typeface="Open Sauce" panose="020B0604020202020204"/>
                </a:rPr>
                <a:t>as a</a:t>
              </a:r>
              <a:r>
                <a:rPr lang="tr-TR" sz="1600" dirty="0">
                  <a:latin typeface="Open Sauce" panose="020B0604020202020204"/>
                </a:rPr>
                <a:t> </a:t>
              </a:r>
              <a:r>
                <a:rPr lang="en-GB" sz="1600" dirty="0">
                  <a:latin typeface="Open Sauce" panose="020B0604020202020204"/>
                </a:rPr>
                <a:t>flight control system (FCS)</a:t>
              </a:r>
            </a:p>
          </p:txBody>
        </p:sp>
      </p:grpSp>
      <p:grpSp>
        <p:nvGrpSpPr>
          <p:cNvPr id="83" name="Grup 82">
            <a:extLst>
              <a:ext uri="{FF2B5EF4-FFF2-40B4-BE49-F238E27FC236}">
                <a16:creationId xmlns:a16="http://schemas.microsoft.com/office/drawing/2014/main" id="{AE566EE1-3FF4-4507-B480-5C28C0FE83A6}"/>
              </a:ext>
            </a:extLst>
          </p:cNvPr>
          <p:cNvGrpSpPr/>
          <p:nvPr/>
        </p:nvGrpSpPr>
        <p:grpSpPr>
          <a:xfrm>
            <a:off x="-149733" y="3918413"/>
            <a:ext cx="4753124" cy="2775928"/>
            <a:chOff x="193035" y="3788558"/>
            <a:chExt cx="4753124" cy="2775928"/>
          </a:xfrm>
        </p:grpSpPr>
        <p:pic>
          <p:nvPicPr>
            <p:cNvPr id="51" name="Resim 50">
              <a:extLst>
                <a:ext uri="{FF2B5EF4-FFF2-40B4-BE49-F238E27FC236}">
                  <a16:creationId xmlns:a16="http://schemas.microsoft.com/office/drawing/2014/main" id="{787A9B70-F65F-47F1-8796-85C291AB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17160">
              <a:off x="193035" y="4120771"/>
              <a:ext cx="3292284" cy="2194856"/>
            </a:xfrm>
            <a:prstGeom prst="rect">
              <a:avLst/>
            </a:prstGeom>
          </p:spPr>
        </p:pic>
        <p:grpSp>
          <p:nvGrpSpPr>
            <p:cNvPr id="82" name="Grup 81">
              <a:extLst>
                <a:ext uri="{FF2B5EF4-FFF2-40B4-BE49-F238E27FC236}">
                  <a16:creationId xmlns:a16="http://schemas.microsoft.com/office/drawing/2014/main" id="{7D226479-1645-446E-88ED-CF1316CA0780}"/>
                </a:ext>
              </a:extLst>
            </p:cNvPr>
            <p:cNvGrpSpPr/>
            <p:nvPr/>
          </p:nvGrpSpPr>
          <p:grpSpPr>
            <a:xfrm>
              <a:off x="798758" y="3788558"/>
              <a:ext cx="4147401" cy="2775928"/>
              <a:chOff x="798758" y="3788558"/>
              <a:chExt cx="4147401" cy="2775928"/>
            </a:xfrm>
          </p:grpSpPr>
          <p:cxnSp>
            <p:nvCxnSpPr>
              <p:cNvPr id="52" name="Düz Ok Bağlayıcısı 51">
                <a:extLst>
                  <a:ext uri="{FF2B5EF4-FFF2-40B4-BE49-F238E27FC236}">
                    <a16:creationId xmlns:a16="http://schemas.microsoft.com/office/drawing/2014/main" id="{CCD56EA1-E933-4EC4-A236-490F259C80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2496" y="4837302"/>
                <a:ext cx="2117537" cy="49074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Düz Ok Bağlayıcısı 55">
                <a:extLst>
                  <a:ext uri="{FF2B5EF4-FFF2-40B4-BE49-F238E27FC236}">
                    <a16:creationId xmlns:a16="http://schemas.microsoft.com/office/drawing/2014/main" id="{15D0CA26-50E8-466E-8934-FADC8DF3C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5868" y="4430690"/>
                <a:ext cx="2017693" cy="876809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Düz Ok Bağlayıcısı 57">
                <a:extLst>
                  <a:ext uri="{FF2B5EF4-FFF2-40B4-BE49-F238E27FC236}">
                    <a16:creationId xmlns:a16="http://schemas.microsoft.com/office/drawing/2014/main" id="{CF0FF63A-61EC-41F6-AED6-4EFB4045F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5868" y="5218199"/>
                <a:ext cx="2764057" cy="8930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Metin kutusu 60">
                    <a:extLst>
                      <a:ext uri="{FF2B5EF4-FFF2-40B4-BE49-F238E27FC236}">
                        <a16:creationId xmlns:a16="http://schemas.microsoft.com/office/drawing/2014/main" id="{5AD4596D-6A2B-4294-A4C3-7ECCFA0802FC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656" y="4636088"/>
                    <a:ext cx="26986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Metin kutusu 60">
                    <a:extLst>
                      <a:ext uri="{FF2B5EF4-FFF2-40B4-BE49-F238E27FC236}">
                        <a16:creationId xmlns:a16="http://schemas.microsoft.com/office/drawing/2014/main" id="{5AD4596D-6A2B-4294-A4C3-7ECCFA0802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0656" y="4636088"/>
                    <a:ext cx="26986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8182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Kısmi Daire 61">
                <a:extLst>
                  <a:ext uri="{FF2B5EF4-FFF2-40B4-BE49-F238E27FC236}">
                    <a16:creationId xmlns:a16="http://schemas.microsoft.com/office/drawing/2014/main" id="{02A813C3-AE86-4E0B-BC02-3AD87B8E2EA9}"/>
                  </a:ext>
                </a:extLst>
              </p:cNvPr>
              <p:cNvSpPr/>
              <p:nvPr/>
            </p:nvSpPr>
            <p:spPr>
              <a:xfrm rot="4406127">
                <a:off x="798758" y="4335279"/>
                <a:ext cx="1949498" cy="1949498"/>
              </a:xfrm>
              <a:prstGeom prst="pie">
                <a:avLst>
                  <a:gd name="adj1" fmla="val 15753847"/>
                  <a:gd name="adj2" fmla="val 1638688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Metin kutusu 65">
                    <a:extLst>
                      <a:ext uri="{FF2B5EF4-FFF2-40B4-BE49-F238E27FC236}">
                        <a16:creationId xmlns:a16="http://schemas.microsoft.com/office/drawing/2014/main" id="{3FDE8343-13BC-49F0-ABAB-425A8ECCA5DC}"/>
                      </a:ext>
                    </a:extLst>
                  </p:cNvPr>
                  <p:cNvSpPr txBox="1"/>
                  <p:nvPr/>
                </p:nvSpPr>
                <p:spPr>
                  <a:xfrm>
                    <a:off x="2670633" y="4753502"/>
                    <a:ext cx="30027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Metin kutusu 65">
                    <a:extLst>
                      <a:ext uri="{FF2B5EF4-FFF2-40B4-BE49-F238E27FC236}">
                        <a16:creationId xmlns:a16="http://schemas.microsoft.com/office/drawing/2014/main" id="{3FDE8343-13BC-49F0-ABAB-425A8ECCA5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0633" y="4753502"/>
                    <a:ext cx="30027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Yay 66">
                <a:extLst>
                  <a:ext uri="{FF2B5EF4-FFF2-40B4-BE49-F238E27FC236}">
                    <a16:creationId xmlns:a16="http://schemas.microsoft.com/office/drawing/2014/main" id="{F73427CE-3A76-488C-A399-E1CD40ACA9FF}"/>
                  </a:ext>
                </a:extLst>
              </p:cNvPr>
              <p:cNvSpPr/>
              <p:nvPr/>
            </p:nvSpPr>
            <p:spPr>
              <a:xfrm>
                <a:off x="2256265" y="3864812"/>
                <a:ext cx="1938714" cy="2699674"/>
              </a:xfrm>
              <a:prstGeom prst="arc">
                <a:avLst>
                  <a:gd name="adj1" fmla="val 18467221"/>
                  <a:gd name="adj2" fmla="val 5"/>
                </a:avLst>
              </a:prstGeom>
              <a:ln w="19050"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Metin kutusu 68">
                    <a:extLst>
                      <a:ext uri="{FF2B5EF4-FFF2-40B4-BE49-F238E27FC236}">
                        <a16:creationId xmlns:a16="http://schemas.microsoft.com/office/drawing/2014/main" id="{A6F1B503-9545-432E-ADA1-A91F26AC5376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662" y="4499762"/>
                    <a:ext cx="29957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Metin kutusu 68">
                    <a:extLst>
                      <a:ext uri="{FF2B5EF4-FFF2-40B4-BE49-F238E27FC236}">
                        <a16:creationId xmlns:a16="http://schemas.microsoft.com/office/drawing/2014/main" id="{A6F1B503-9545-432E-ADA1-A91F26AC53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662" y="4499762"/>
                    <a:ext cx="29957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41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Yay 69">
                <a:extLst>
                  <a:ext uri="{FF2B5EF4-FFF2-40B4-BE49-F238E27FC236}">
                    <a16:creationId xmlns:a16="http://schemas.microsoft.com/office/drawing/2014/main" id="{72D2F9E5-E60D-44DE-9AD1-9AB070361D3D}"/>
                  </a:ext>
                </a:extLst>
              </p:cNvPr>
              <p:cNvSpPr/>
              <p:nvPr/>
            </p:nvSpPr>
            <p:spPr>
              <a:xfrm>
                <a:off x="2443851" y="3788558"/>
                <a:ext cx="1938714" cy="2699674"/>
              </a:xfrm>
              <a:prstGeom prst="arc">
                <a:avLst>
                  <a:gd name="adj1" fmla="val 18467221"/>
                  <a:gd name="adj2" fmla="val 19296557"/>
                </a:avLst>
              </a:prstGeom>
              <a:ln w="19050"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Metin kutusu 70">
                    <a:extLst>
                      <a:ext uri="{FF2B5EF4-FFF2-40B4-BE49-F238E27FC236}">
                        <a16:creationId xmlns:a16="http://schemas.microsoft.com/office/drawing/2014/main" id="{75586CA7-92DB-458F-87C9-91C7FBF1E031}"/>
                      </a:ext>
                    </a:extLst>
                  </p:cNvPr>
                  <p:cNvSpPr txBox="1"/>
                  <p:nvPr/>
                </p:nvSpPr>
                <p:spPr>
                  <a:xfrm>
                    <a:off x="4171415" y="4088442"/>
                    <a:ext cx="774744" cy="38215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̇"/>
                              <m:ctrlPr>
                                <a:rPr lang="tr-T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Metin kutusu 70">
                    <a:extLst>
                      <a:ext uri="{FF2B5EF4-FFF2-40B4-BE49-F238E27FC236}">
                        <a16:creationId xmlns:a16="http://schemas.microsoft.com/office/drawing/2014/main" id="{75586CA7-92DB-458F-87C9-91C7FBF1E0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1415" y="4088442"/>
                    <a:ext cx="774744" cy="38215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3937" b="-6349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Düz Ok Bağlayıcısı 71">
                <a:extLst>
                  <a:ext uri="{FF2B5EF4-FFF2-40B4-BE49-F238E27FC236}">
                    <a16:creationId xmlns:a16="http://schemas.microsoft.com/office/drawing/2014/main" id="{EE40C6D0-5EC7-4F0B-8577-5BD6B704F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6825" y="4953218"/>
                <a:ext cx="352919" cy="911361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Metin kutusu 76">
                    <a:extLst>
                      <a:ext uri="{FF2B5EF4-FFF2-40B4-BE49-F238E27FC236}">
                        <a16:creationId xmlns:a16="http://schemas.microsoft.com/office/drawing/2014/main" id="{210E3F7E-386F-4BF0-BBFE-0E8F40A86A0A}"/>
                      </a:ext>
                    </a:extLst>
                  </p:cNvPr>
                  <p:cNvSpPr txBox="1"/>
                  <p:nvPr/>
                </p:nvSpPr>
                <p:spPr>
                  <a:xfrm>
                    <a:off x="2843982" y="5587167"/>
                    <a:ext cx="51376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77" name="Metin kutusu 76">
                    <a:extLst>
                      <a:ext uri="{FF2B5EF4-FFF2-40B4-BE49-F238E27FC236}">
                        <a16:creationId xmlns:a16="http://schemas.microsoft.com/office/drawing/2014/main" id="{210E3F7E-386F-4BF0-BBFE-0E8F40A86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3982" y="5587167"/>
                    <a:ext cx="513769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3" name="Grup 102">
            <a:extLst>
              <a:ext uri="{FF2B5EF4-FFF2-40B4-BE49-F238E27FC236}">
                <a16:creationId xmlns:a16="http://schemas.microsoft.com/office/drawing/2014/main" id="{9299E1B1-60E7-4D62-A0B0-70E6C62E750E}"/>
              </a:ext>
            </a:extLst>
          </p:cNvPr>
          <p:cNvGrpSpPr/>
          <p:nvPr/>
        </p:nvGrpSpPr>
        <p:grpSpPr>
          <a:xfrm>
            <a:off x="4638184" y="4532761"/>
            <a:ext cx="3443448" cy="1957147"/>
            <a:chOff x="4577982" y="4023121"/>
            <a:chExt cx="3443448" cy="1957147"/>
          </a:xfrm>
        </p:grpSpPr>
        <p:sp>
          <p:nvSpPr>
            <p:cNvPr id="102" name="Dikdörtgen: Köşeleri Yuvarlatılmış 101">
              <a:extLst>
                <a:ext uri="{FF2B5EF4-FFF2-40B4-BE49-F238E27FC236}">
                  <a16:creationId xmlns:a16="http://schemas.microsoft.com/office/drawing/2014/main" id="{14CD65D1-B9E1-456D-B422-3EF46B859B8D}"/>
                </a:ext>
              </a:extLst>
            </p:cNvPr>
            <p:cNvSpPr/>
            <p:nvPr/>
          </p:nvSpPr>
          <p:spPr>
            <a:xfrm>
              <a:off x="4577982" y="4023121"/>
              <a:ext cx="3443448" cy="195714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pic>
          <p:nvPicPr>
            <p:cNvPr id="78" name="Resim 77">
              <a:extLst>
                <a:ext uri="{FF2B5EF4-FFF2-40B4-BE49-F238E27FC236}">
                  <a16:creationId xmlns:a16="http://schemas.microsoft.com/office/drawing/2014/main" id="{7B4E308F-2170-461D-99F7-556CC5430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00" b="26608"/>
            <a:stretch/>
          </p:blipFill>
          <p:spPr>
            <a:xfrm>
              <a:off x="4804438" y="4115712"/>
              <a:ext cx="3203791" cy="967361"/>
            </a:xfrm>
            <a:prstGeom prst="rect">
              <a:avLst/>
            </a:prstGeom>
          </p:spPr>
        </p:pic>
        <p:cxnSp>
          <p:nvCxnSpPr>
            <p:cNvPr id="84" name="Düz Ok Bağlayıcısı 83">
              <a:extLst>
                <a:ext uri="{FF2B5EF4-FFF2-40B4-BE49-F238E27FC236}">
                  <a16:creationId xmlns:a16="http://schemas.microsoft.com/office/drawing/2014/main" id="{A3A63DCD-062F-4BF5-AC02-0A0EFA2C7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689" y="4531410"/>
              <a:ext cx="837473" cy="419199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Düz Ok Bağlayıcısı 86">
              <a:extLst>
                <a:ext uri="{FF2B5EF4-FFF2-40B4-BE49-F238E27FC236}">
                  <a16:creationId xmlns:a16="http://schemas.microsoft.com/office/drawing/2014/main" id="{D378060B-9BB0-4868-AE24-C69577F2073C}"/>
                </a:ext>
              </a:extLst>
            </p:cNvPr>
            <p:cNvCxnSpPr>
              <a:cxnSpLocks/>
            </p:cNvCxnSpPr>
            <p:nvPr/>
          </p:nvCxnSpPr>
          <p:spPr>
            <a:xfrm>
              <a:off x="4721819" y="4531410"/>
              <a:ext cx="791668" cy="10750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Düz Ok Bağlayıcısı 88">
              <a:extLst>
                <a:ext uri="{FF2B5EF4-FFF2-40B4-BE49-F238E27FC236}">
                  <a16:creationId xmlns:a16="http://schemas.microsoft.com/office/drawing/2014/main" id="{1D91E06A-B83C-4C11-BF1C-16DF45227A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3379" y="4555170"/>
              <a:ext cx="791668" cy="10750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Düz Ok Bağlayıcısı 89">
              <a:extLst>
                <a:ext uri="{FF2B5EF4-FFF2-40B4-BE49-F238E27FC236}">
                  <a16:creationId xmlns:a16="http://schemas.microsoft.com/office/drawing/2014/main" id="{E6E2A919-192B-4284-B0E5-C66A60E64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537" y="4548778"/>
              <a:ext cx="837473" cy="419199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Metin kutusu 91">
                  <a:extLst>
                    <a:ext uri="{FF2B5EF4-FFF2-40B4-BE49-F238E27FC236}">
                      <a16:creationId xmlns:a16="http://schemas.microsoft.com/office/drawing/2014/main" id="{B0FDA77D-07D5-4A93-8643-7E21901105D1}"/>
                    </a:ext>
                  </a:extLst>
                </p:cNvPr>
                <p:cNvSpPr txBox="1"/>
                <p:nvPr/>
              </p:nvSpPr>
              <p:spPr>
                <a:xfrm>
                  <a:off x="4675082" y="4516719"/>
                  <a:ext cx="3859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tr-TR" dirty="0">
                    <a:solidFill>
                      <a:srgbClr val="004379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Metin kutusu 91">
                  <a:extLst>
                    <a:ext uri="{FF2B5EF4-FFF2-40B4-BE49-F238E27FC236}">
                      <a16:creationId xmlns:a16="http://schemas.microsoft.com/office/drawing/2014/main" id="{B0FDA77D-07D5-4A93-8643-7E2190110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082" y="4516719"/>
                  <a:ext cx="38599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Kısmi Daire 93">
              <a:extLst>
                <a:ext uri="{FF2B5EF4-FFF2-40B4-BE49-F238E27FC236}">
                  <a16:creationId xmlns:a16="http://schemas.microsoft.com/office/drawing/2014/main" id="{FC1E6C90-4A12-4CD8-937A-475CA300CACB}"/>
                </a:ext>
              </a:extLst>
            </p:cNvPr>
            <p:cNvSpPr/>
            <p:nvPr/>
          </p:nvSpPr>
          <p:spPr>
            <a:xfrm>
              <a:off x="5097916" y="4085016"/>
              <a:ext cx="914400" cy="914400"/>
            </a:xfrm>
            <a:prstGeom prst="pie">
              <a:avLst>
                <a:gd name="adj1" fmla="val 9206097"/>
                <a:gd name="adj2" fmla="val 10834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chemeClr val="tx1"/>
                </a:solidFill>
              </a:endParaRPr>
            </a:p>
          </p:txBody>
        </p:sp>
        <p:sp>
          <p:nvSpPr>
            <p:cNvPr id="95" name="Kısmi Daire 94">
              <a:extLst>
                <a:ext uri="{FF2B5EF4-FFF2-40B4-BE49-F238E27FC236}">
                  <a16:creationId xmlns:a16="http://schemas.microsoft.com/office/drawing/2014/main" id="{41C8DD56-41E0-48EB-836A-3BEC5A69FABE}"/>
                </a:ext>
              </a:extLst>
            </p:cNvPr>
            <p:cNvSpPr/>
            <p:nvPr/>
          </p:nvSpPr>
          <p:spPr>
            <a:xfrm>
              <a:off x="6406333" y="4115712"/>
              <a:ext cx="914400" cy="914400"/>
            </a:xfrm>
            <a:prstGeom prst="pie">
              <a:avLst>
                <a:gd name="adj1" fmla="val 9206097"/>
                <a:gd name="adj2" fmla="val 10834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Metin kutusu 96">
                  <a:extLst>
                    <a:ext uri="{FF2B5EF4-FFF2-40B4-BE49-F238E27FC236}">
                      <a16:creationId xmlns:a16="http://schemas.microsoft.com/office/drawing/2014/main" id="{D9FD6E86-1D59-4057-A0D1-1998F584B699}"/>
                    </a:ext>
                  </a:extLst>
                </p:cNvPr>
                <p:cNvSpPr txBox="1"/>
                <p:nvPr/>
              </p:nvSpPr>
              <p:spPr>
                <a:xfrm>
                  <a:off x="6043748" y="4495817"/>
                  <a:ext cx="3772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97" name="Metin kutusu 96">
                  <a:extLst>
                    <a:ext uri="{FF2B5EF4-FFF2-40B4-BE49-F238E27FC236}">
                      <a16:creationId xmlns:a16="http://schemas.microsoft.com/office/drawing/2014/main" id="{D9FD6E86-1D59-4057-A0D1-1998F584B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748" y="4495817"/>
                  <a:ext cx="37722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Metin kutusu 98">
                  <a:extLst>
                    <a:ext uri="{FF2B5EF4-FFF2-40B4-BE49-F238E27FC236}">
                      <a16:creationId xmlns:a16="http://schemas.microsoft.com/office/drawing/2014/main" id="{CD75D269-70CE-40EF-8268-9B81C7E7550D}"/>
                    </a:ext>
                  </a:extLst>
                </p:cNvPr>
                <p:cNvSpPr txBox="1"/>
                <p:nvPr/>
              </p:nvSpPr>
              <p:spPr>
                <a:xfrm>
                  <a:off x="4645347" y="5134451"/>
                  <a:ext cx="32037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tr-TR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Metin kutusu 98">
                  <a:extLst>
                    <a:ext uri="{FF2B5EF4-FFF2-40B4-BE49-F238E27FC236}">
                      <a16:creationId xmlns:a16="http://schemas.microsoft.com/office/drawing/2014/main" id="{CD75D269-70CE-40EF-8268-9B81C7E75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5347" y="5134451"/>
                  <a:ext cx="320379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Metin kutusu 100">
              <a:extLst>
                <a:ext uri="{FF2B5EF4-FFF2-40B4-BE49-F238E27FC236}">
                  <a16:creationId xmlns:a16="http://schemas.microsoft.com/office/drawing/2014/main" id="{A8D819A8-1110-4760-8EFF-EFC5F7522B01}"/>
                </a:ext>
              </a:extLst>
            </p:cNvPr>
            <p:cNvSpPr txBox="1"/>
            <p:nvPr/>
          </p:nvSpPr>
          <p:spPr>
            <a:xfrm>
              <a:off x="5135744" y="5610936"/>
              <a:ext cx="2247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dirty="0">
                  <a:latin typeface="Open Sauce" panose="020B0604020202020204"/>
                </a:rPr>
                <a:t>Single Input Problem</a:t>
              </a:r>
            </a:p>
          </p:txBody>
        </p:sp>
      </p:grpSp>
      <p:grpSp>
        <p:nvGrpSpPr>
          <p:cNvPr id="112" name="Grup 111">
            <a:extLst>
              <a:ext uri="{FF2B5EF4-FFF2-40B4-BE49-F238E27FC236}">
                <a16:creationId xmlns:a16="http://schemas.microsoft.com/office/drawing/2014/main" id="{E18C40C5-2392-44B1-AED4-BA8DD0D25AED}"/>
              </a:ext>
            </a:extLst>
          </p:cNvPr>
          <p:cNvGrpSpPr/>
          <p:nvPr/>
        </p:nvGrpSpPr>
        <p:grpSpPr>
          <a:xfrm>
            <a:off x="8723835" y="5200427"/>
            <a:ext cx="3191447" cy="1302077"/>
            <a:chOff x="8723835" y="5200427"/>
            <a:chExt cx="3191447" cy="1302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Metin kutusu 104">
                  <a:extLst>
                    <a:ext uri="{FF2B5EF4-FFF2-40B4-BE49-F238E27FC236}">
                      <a16:creationId xmlns:a16="http://schemas.microsoft.com/office/drawing/2014/main" id="{87BE6232-A0A9-4137-A1CF-ED08A1DBE17D}"/>
                    </a:ext>
                  </a:extLst>
                </p:cNvPr>
                <p:cNvSpPr txBox="1"/>
                <p:nvPr/>
              </p:nvSpPr>
              <p:spPr>
                <a:xfrm>
                  <a:off x="8723835" y="5297548"/>
                  <a:ext cx="1259175" cy="8389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5" name="Metin kutusu 104">
                  <a:extLst>
                    <a:ext uri="{FF2B5EF4-FFF2-40B4-BE49-F238E27FC236}">
                      <a16:creationId xmlns:a16="http://schemas.microsoft.com/office/drawing/2014/main" id="{87BE6232-A0A9-4137-A1CF-ED08A1DBE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835" y="5297548"/>
                  <a:ext cx="1259175" cy="83894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Metin kutusu 106">
                  <a:extLst>
                    <a:ext uri="{FF2B5EF4-FFF2-40B4-BE49-F238E27FC236}">
                      <a16:creationId xmlns:a16="http://schemas.microsoft.com/office/drawing/2014/main" id="{A31EDC41-7D5C-4D7B-A98A-451703F8386A}"/>
                    </a:ext>
                  </a:extLst>
                </p:cNvPr>
                <p:cNvSpPr txBox="1"/>
                <p:nvPr/>
              </p:nvSpPr>
              <p:spPr>
                <a:xfrm>
                  <a:off x="9892956" y="5200427"/>
                  <a:ext cx="20223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acc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7" name="Metin kutusu 106">
                  <a:extLst>
                    <a:ext uri="{FF2B5EF4-FFF2-40B4-BE49-F238E27FC236}">
                      <a16:creationId xmlns:a16="http://schemas.microsoft.com/office/drawing/2014/main" id="{A31EDC41-7D5C-4D7B-A98A-451703F83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2956" y="5200427"/>
                  <a:ext cx="202232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Metin kutusu 107">
                  <a:extLst>
                    <a:ext uri="{FF2B5EF4-FFF2-40B4-BE49-F238E27FC236}">
                      <a16:creationId xmlns:a16="http://schemas.microsoft.com/office/drawing/2014/main" id="{02CCF38D-C479-4828-91C9-7426EC1CB7A3}"/>
                    </a:ext>
                  </a:extLst>
                </p:cNvPr>
                <p:cNvSpPr txBox="1"/>
                <p:nvPr/>
              </p:nvSpPr>
              <p:spPr>
                <a:xfrm>
                  <a:off x="9892956" y="5530694"/>
                  <a:ext cx="20223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pitch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rate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8" name="Metin kutusu 107">
                  <a:extLst>
                    <a:ext uri="{FF2B5EF4-FFF2-40B4-BE49-F238E27FC236}">
                      <a16:creationId xmlns:a16="http://schemas.microsoft.com/office/drawing/2014/main" id="{02CCF38D-C479-4828-91C9-7426EC1C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2956" y="5530694"/>
                  <a:ext cx="2022326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Metin kutusu 108">
                  <a:extLst>
                    <a:ext uri="{FF2B5EF4-FFF2-40B4-BE49-F238E27FC236}">
                      <a16:creationId xmlns:a16="http://schemas.microsoft.com/office/drawing/2014/main" id="{B134C140-BDB1-4B30-9270-58775814DCF8}"/>
                    </a:ext>
                  </a:extLst>
                </p:cNvPr>
                <p:cNvSpPr txBox="1"/>
                <p:nvPr/>
              </p:nvSpPr>
              <p:spPr>
                <a:xfrm>
                  <a:off x="9892956" y="5900026"/>
                  <a:ext cx="20223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elev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deflection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09" name="Metin kutusu 108">
                  <a:extLst>
                    <a:ext uri="{FF2B5EF4-FFF2-40B4-BE49-F238E27FC236}">
                      <a16:creationId xmlns:a16="http://schemas.microsoft.com/office/drawing/2014/main" id="{B134C140-BDB1-4B30-9270-58775814D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2956" y="5900026"/>
                  <a:ext cx="2022326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Metin kutusu 110">
                  <a:extLst>
                    <a:ext uri="{FF2B5EF4-FFF2-40B4-BE49-F238E27FC236}">
                      <a16:creationId xmlns:a16="http://schemas.microsoft.com/office/drawing/2014/main" id="{FF6480CF-1BC4-4A89-9B49-48269A2BC947}"/>
                    </a:ext>
                  </a:extLst>
                </p:cNvPr>
                <p:cNvSpPr txBox="1"/>
                <p:nvPr/>
              </p:nvSpPr>
              <p:spPr>
                <a:xfrm>
                  <a:off x="9983010" y="6133172"/>
                  <a:ext cx="167676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fed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back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111" name="Metin kutusu 110">
                  <a:extLst>
                    <a:ext uri="{FF2B5EF4-FFF2-40B4-BE49-F238E27FC236}">
                      <a16:creationId xmlns:a16="http://schemas.microsoft.com/office/drawing/2014/main" id="{FF6480CF-1BC4-4A89-9B49-48269A2BC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010" y="6133172"/>
                  <a:ext cx="1676761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1091" r="-7636" b="-13115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C8C342B-9FFF-4C0D-B86C-1438FBAFECDC}"/>
              </a:ext>
            </a:extLst>
          </p:cNvPr>
          <p:cNvCxnSpPr>
            <a:cxnSpLocks/>
          </p:cNvCxnSpPr>
          <p:nvPr/>
        </p:nvCxnSpPr>
        <p:spPr>
          <a:xfrm flipH="1">
            <a:off x="3228975" y="2634355"/>
            <a:ext cx="821548" cy="68987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248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F4-E </a:t>
            </a:r>
            <a:r>
              <a:rPr lang="tr-TR" sz="4100" dirty="0">
                <a:latin typeface="Open Sauce" panose="020B0604020202020204"/>
              </a:rPr>
              <a:t>at </a:t>
            </a:r>
            <a:r>
              <a:rPr lang="en-GB" sz="4100" dirty="0">
                <a:latin typeface="Open Sauce" panose="020B0604020202020204"/>
              </a:rPr>
              <a:t>Different Flight Conditions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o 2">
                <a:extLst>
                  <a:ext uri="{FF2B5EF4-FFF2-40B4-BE49-F238E27FC236}">
                    <a16:creationId xmlns:a16="http://schemas.microsoft.com/office/drawing/2014/main" id="{A2B67671-10D5-4A03-BE4F-618A84569B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0141188"/>
                  </p:ext>
                </p:extLst>
              </p:nvPr>
            </p:nvGraphicFramePr>
            <p:xfrm>
              <a:off x="889000" y="2367280"/>
              <a:ext cx="410210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1900">
                      <a:extLst>
                        <a:ext uri="{9D8B030D-6E8A-4147-A177-3AD203B41FA5}">
                          <a16:colId xmlns:a16="http://schemas.microsoft.com/office/drawing/2014/main" val="3726586828"/>
                        </a:ext>
                      </a:extLst>
                    </a:gridCol>
                    <a:gridCol w="1168400">
                      <a:extLst>
                        <a:ext uri="{9D8B030D-6E8A-4147-A177-3AD203B41FA5}">
                          <a16:colId xmlns:a16="http://schemas.microsoft.com/office/drawing/2014/main" val="1360471489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13879553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Flight Condition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Mach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Altitude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954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1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5000′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8267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2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tr-TR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0" i="1" noProof="0" smtClean="0">
                                        <a:latin typeface="Cambria Math" panose="02040503050406030204" pitchFamily="18" charset="0"/>
                                      </a:rPr>
                                      <m:t>5000</m:t>
                                    </m:r>
                                  </m:e>
                                  <m:sup>
                                    <m:r>
                                      <a:rPr lang="tr-TR" b="0" i="1" noProof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0429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3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35000′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931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4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35000′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309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o 2">
                <a:extLst>
                  <a:ext uri="{FF2B5EF4-FFF2-40B4-BE49-F238E27FC236}">
                    <a16:creationId xmlns:a16="http://schemas.microsoft.com/office/drawing/2014/main" id="{A2B67671-10D5-4A03-BE4F-618A84569B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0141188"/>
                  </p:ext>
                </p:extLst>
              </p:nvPr>
            </p:nvGraphicFramePr>
            <p:xfrm>
              <a:off x="889000" y="2367280"/>
              <a:ext cx="410210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1900">
                      <a:extLst>
                        <a:ext uri="{9D8B030D-6E8A-4147-A177-3AD203B41FA5}">
                          <a16:colId xmlns:a16="http://schemas.microsoft.com/office/drawing/2014/main" val="3726586828"/>
                        </a:ext>
                      </a:extLst>
                    </a:gridCol>
                    <a:gridCol w="1168400">
                      <a:extLst>
                        <a:ext uri="{9D8B030D-6E8A-4147-A177-3AD203B41FA5}">
                          <a16:colId xmlns:a16="http://schemas.microsoft.com/office/drawing/2014/main" val="1360471489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13879553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Flight Condition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Mach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Altitude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954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1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5729" t="-180328" r="-14791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1071" t="-180328" r="-1429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8267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2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5729" t="-280328" r="-14791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1071" t="-280328" r="-142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0429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3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5729" t="-380328" r="-14791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1071" t="-380328" r="-142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1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4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5729" t="-480328" r="-14791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1071" t="-480328" r="-142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33099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Resim 6">
            <a:extLst>
              <a:ext uri="{FF2B5EF4-FFF2-40B4-BE49-F238E27FC236}">
                <a16:creationId xmlns:a16="http://schemas.microsoft.com/office/drawing/2014/main" id="{0D2EA97E-FDBD-467C-AE75-C3A60892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50" y="1438275"/>
            <a:ext cx="5810250" cy="3981450"/>
          </a:xfrm>
          <a:prstGeom prst="rect">
            <a:avLst/>
          </a:prstGeom>
        </p:spPr>
      </p:pic>
      <p:cxnSp>
        <p:nvCxnSpPr>
          <p:cNvPr id="60" name="Düz Ok Bağlayıcısı 59">
            <a:extLst>
              <a:ext uri="{FF2B5EF4-FFF2-40B4-BE49-F238E27FC236}">
                <a16:creationId xmlns:a16="http://schemas.microsoft.com/office/drawing/2014/main" id="{8AA19376-9C29-4FEF-973D-DAC8B7C06D73}"/>
              </a:ext>
            </a:extLst>
          </p:cNvPr>
          <p:cNvCxnSpPr>
            <a:cxnSpLocks/>
          </p:cNvCxnSpPr>
          <p:nvPr/>
        </p:nvCxnSpPr>
        <p:spPr>
          <a:xfrm flipH="1">
            <a:off x="4165600" y="3429000"/>
            <a:ext cx="1674424" cy="2362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Metin kutusu 63">
            <a:extLst>
              <a:ext uri="{FF2B5EF4-FFF2-40B4-BE49-F238E27FC236}">
                <a16:creationId xmlns:a16="http://schemas.microsoft.com/office/drawing/2014/main" id="{8FC19308-47C8-4AE9-BC91-EC38AD3AAAF0}"/>
              </a:ext>
            </a:extLst>
          </p:cNvPr>
          <p:cNvSpPr txBox="1"/>
          <p:nvPr/>
        </p:nvSpPr>
        <p:spPr>
          <a:xfrm>
            <a:off x="3592512" y="5791200"/>
            <a:ext cx="1146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>
                <a:latin typeface="Open Sauce" panose="020B0604020202020204"/>
              </a:rPr>
              <a:t>Actuator Pole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5</a:t>
            </a:fld>
            <a:endParaRPr lang="tr-T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6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96647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Required Pole Regions from Military Specs.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6</a:t>
            </a:fld>
            <a:endParaRPr lang="tr-TR" dirty="0"/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A21DF977-2700-48A1-B1AC-ADD8964A5CFA}"/>
              </a:ext>
            </a:extLst>
          </p:cNvPr>
          <p:cNvSpPr txBox="1">
            <a:spLocks/>
          </p:cNvSpPr>
          <p:nvPr/>
        </p:nvSpPr>
        <p:spPr>
          <a:xfrm>
            <a:off x="889000" y="1355890"/>
            <a:ext cx="10414001" cy="4602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According to military specifications</a:t>
            </a:r>
            <a:r>
              <a:rPr lang="tr-TR" sz="2400" dirty="0">
                <a:latin typeface="Open Sauce" panose="020B0604020202020204"/>
              </a:rPr>
              <a:t> (</a:t>
            </a:r>
            <a:r>
              <a:rPr lang="tr-TR" sz="2400" dirty="0">
                <a:latin typeface="Open Sauce" panose="020B0604020202020204"/>
                <a:hlinkClick r:id="rId4"/>
              </a:rPr>
              <a:t>MIL-F-8785 C</a:t>
            </a:r>
            <a:r>
              <a:rPr lang="tr-TR" sz="2400" dirty="0">
                <a:latin typeface="Open Sauce" panose="020B0604020202020204"/>
              </a:rPr>
              <a:t>)</a:t>
            </a:r>
            <a:r>
              <a:rPr lang="en-GB" sz="2400" dirty="0">
                <a:latin typeface="Open Sauce" panose="020B0604020202020204"/>
              </a:rPr>
              <a:t> for flying qualities of piloted airplanes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64EEE28D-AA62-4E5A-8255-D6A4E20EAEE5}"/>
                  </a:ext>
                </a:extLst>
              </p:cNvPr>
              <p:cNvSpPr txBox="1"/>
              <p:nvPr/>
            </p:nvSpPr>
            <p:spPr>
              <a:xfrm>
                <a:off x="1190381" y="3429000"/>
                <a:ext cx="168809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64EEE28D-AA62-4E5A-8255-D6A4E20EA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381" y="3429000"/>
                <a:ext cx="1688091" cy="298415"/>
              </a:xfrm>
              <a:prstGeom prst="rect">
                <a:avLst/>
              </a:prstGeom>
              <a:blipFill>
                <a:blip r:embed="rId5"/>
                <a:stretch>
                  <a:fillRect l="-2527" r="-3249" b="-2708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F885E253-69F1-4450-81F1-8D389DD11282}"/>
                  </a:ext>
                </a:extLst>
              </p:cNvPr>
              <p:cNvSpPr txBox="1"/>
              <p:nvPr/>
            </p:nvSpPr>
            <p:spPr>
              <a:xfrm>
                <a:off x="3843524" y="2143560"/>
                <a:ext cx="4498476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Short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Period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Mode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: </m:t>
                      </m:r>
                      <m:borderBox>
                        <m:borderBox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𝑠𝑝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𝑠𝑝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F885E253-69F1-4450-81F1-8D389DD11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524" y="2143560"/>
                <a:ext cx="4498476" cy="426655"/>
              </a:xfrm>
              <a:prstGeom prst="rect">
                <a:avLst/>
              </a:prstGeom>
              <a:blipFill>
                <a:blip r:embed="rId6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A999A966-0ECA-4698-9122-100BD37B80F1}"/>
                  </a:ext>
                </a:extLst>
              </p:cNvPr>
              <p:cNvSpPr txBox="1"/>
              <p:nvPr/>
            </p:nvSpPr>
            <p:spPr>
              <a:xfrm>
                <a:off x="1223752" y="3862412"/>
                <a:ext cx="162134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A999A966-0ECA-4698-9122-100BD37B8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752" y="3862412"/>
                <a:ext cx="1621341" cy="298415"/>
              </a:xfrm>
              <a:prstGeom prst="rect">
                <a:avLst/>
              </a:prstGeom>
              <a:blipFill>
                <a:blip r:embed="rId7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Metin kutusu 16">
            <a:extLst>
              <a:ext uri="{FF2B5EF4-FFF2-40B4-BE49-F238E27FC236}">
                <a16:creationId xmlns:a16="http://schemas.microsoft.com/office/drawing/2014/main" id="{001C2790-D659-461C-8086-B0A7FDDBDD73}"/>
              </a:ext>
            </a:extLst>
          </p:cNvPr>
          <p:cNvSpPr txBox="1"/>
          <p:nvPr/>
        </p:nvSpPr>
        <p:spPr>
          <a:xfrm>
            <a:off x="981478" y="2948677"/>
            <a:ext cx="210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u="sng" dirty="0">
                <a:latin typeface="Open Sauce" panose="020B0604020202020204"/>
              </a:rPr>
              <a:t>Restricted Ranges</a:t>
            </a:r>
            <a:endParaRPr lang="en-GB" u="sng" dirty="0"/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7ED22631-740B-40FD-9EF8-53AE7DE1B538}"/>
              </a:ext>
            </a:extLst>
          </p:cNvPr>
          <p:cNvCxnSpPr>
            <a:cxnSpLocks/>
          </p:cNvCxnSpPr>
          <p:nvPr/>
        </p:nvCxnSpPr>
        <p:spPr>
          <a:xfrm flipV="1">
            <a:off x="2985987" y="3992264"/>
            <a:ext cx="3168997" cy="193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Başlık 1">
                <a:extLst>
                  <a:ext uri="{FF2B5EF4-FFF2-40B4-BE49-F238E27FC236}">
                    <a16:creationId xmlns:a16="http://schemas.microsoft.com/office/drawing/2014/main" id="{90457705-E95C-424F-AF4F-9CA77BD60D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2130" y="3636268"/>
                <a:ext cx="2690090" cy="35599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7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sz="1800" dirty="0">
                    <a:latin typeface="Open Sauce" panose="020B0604020202020204"/>
                  </a:rPr>
                  <a:t> </a:t>
                </a:r>
                <a:r>
                  <a:rPr lang="tr-TR" sz="1800" dirty="0">
                    <a:latin typeface="Open Sauce" panose="020B0604020202020204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sz="1800" dirty="0">
                    <a:latin typeface="Open Sauce" panose="020B0604020202020204"/>
                  </a:rPr>
                  <a:t> depends</a:t>
                </a:r>
                <a:r>
                  <a:rPr lang="tr-TR" sz="1800" dirty="0">
                    <a:latin typeface="Open Sauce" panose="020B0604020202020204"/>
                  </a:rPr>
                  <a:t> on FC</a:t>
                </a:r>
                <a:endParaRPr lang="en-GB" sz="18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21" name="Başlık 1">
                <a:extLst>
                  <a:ext uri="{FF2B5EF4-FFF2-40B4-BE49-F238E27FC236}">
                    <a16:creationId xmlns:a16="http://schemas.microsoft.com/office/drawing/2014/main" id="{90457705-E95C-424F-AF4F-9CA77BD6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130" y="3636268"/>
                <a:ext cx="2690090" cy="355995"/>
              </a:xfrm>
              <a:prstGeom prst="rect">
                <a:avLst/>
              </a:prstGeom>
              <a:blipFill>
                <a:blip r:embed="rId8"/>
                <a:stretch>
                  <a:fillRect t="-17241" r="-454" b="-2241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o 12">
                <a:extLst>
                  <a:ext uri="{FF2B5EF4-FFF2-40B4-BE49-F238E27FC236}">
                    <a16:creationId xmlns:a16="http://schemas.microsoft.com/office/drawing/2014/main" id="{38BFF9B7-9812-4968-A8C7-634A70E6CE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865599"/>
                  </p:ext>
                </p:extLst>
              </p:nvPr>
            </p:nvGraphicFramePr>
            <p:xfrm>
              <a:off x="6397260" y="2881479"/>
              <a:ext cx="4875603" cy="165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401799002"/>
                        </a:ext>
                      </a:extLst>
                    </a:gridCol>
                    <a:gridCol w="908242">
                      <a:extLst>
                        <a:ext uri="{9D8B030D-6E8A-4147-A177-3AD203B41FA5}">
                          <a16:colId xmlns:a16="http://schemas.microsoft.com/office/drawing/2014/main" val="3720986979"/>
                        </a:ext>
                      </a:extLst>
                    </a:gridCol>
                    <a:gridCol w="858982">
                      <a:extLst>
                        <a:ext uri="{9D8B030D-6E8A-4147-A177-3AD203B41FA5}">
                          <a16:colId xmlns:a16="http://schemas.microsoft.com/office/drawing/2014/main" val="1315385401"/>
                        </a:ext>
                      </a:extLst>
                    </a:gridCol>
                    <a:gridCol w="923636">
                      <a:extLst>
                        <a:ext uri="{9D8B030D-6E8A-4147-A177-3AD203B41FA5}">
                          <a16:colId xmlns:a16="http://schemas.microsoft.com/office/drawing/2014/main" val="1445345216"/>
                        </a:ext>
                      </a:extLst>
                    </a:gridCol>
                    <a:gridCol w="830076">
                      <a:extLst>
                        <a:ext uri="{9D8B030D-6E8A-4147-A177-3AD203B41FA5}">
                          <a16:colId xmlns:a16="http://schemas.microsoft.com/office/drawing/2014/main" val="38622226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Natural Frequency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GB" sz="1800" dirty="0">
                              <a:latin typeface="Open Sauce" panose="020B0604020202020204"/>
                            </a:rPr>
                            <a:t> </a:t>
                          </a:r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FC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8579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>
                              <a:latin typeface="Open Sauce" panose="020B0604020202020204"/>
                            </a:rPr>
                            <a:t> </a:t>
                          </a:r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02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29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1671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>
                              <a:latin typeface="Open Sauce" panose="020B0604020202020204"/>
                            </a:rPr>
                            <a:t> </a:t>
                          </a:r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86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473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o 12">
                <a:extLst>
                  <a:ext uri="{FF2B5EF4-FFF2-40B4-BE49-F238E27FC236}">
                    <a16:creationId xmlns:a16="http://schemas.microsoft.com/office/drawing/2014/main" id="{38BFF9B7-9812-4968-A8C7-634A70E6CE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865599"/>
                  </p:ext>
                </p:extLst>
              </p:nvPr>
            </p:nvGraphicFramePr>
            <p:xfrm>
              <a:off x="6397260" y="2881479"/>
              <a:ext cx="4875603" cy="165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401799002"/>
                        </a:ext>
                      </a:extLst>
                    </a:gridCol>
                    <a:gridCol w="908242">
                      <a:extLst>
                        <a:ext uri="{9D8B030D-6E8A-4147-A177-3AD203B41FA5}">
                          <a16:colId xmlns:a16="http://schemas.microsoft.com/office/drawing/2014/main" val="3720986979"/>
                        </a:ext>
                      </a:extLst>
                    </a:gridCol>
                    <a:gridCol w="858982">
                      <a:extLst>
                        <a:ext uri="{9D8B030D-6E8A-4147-A177-3AD203B41FA5}">
                          <a16:colId xmlns:a16="http://schemas.microsoft.com/office/drawing/2014/main" val="1315385401"/>
                        </a:ext>
                      </a:extLst>
                    </a:gridCol>
                    <a:gridCol w="923636">
                      <a:extLst>
                        <a:ext uri="{9D8B030D-6E8A-4147-A177-3AD203B41FA5}">
                          <a16:colId xmlns:a16="http://schemas.microsoft.com/office/drawing/2014/main" val="1445345216"/>
                        </a:ext>
                      </a:extLst>
                    </a:gridCol>
                    <a:gridCol w="830076">
                      <a:extLst>
                        <a:ext uri="{9D8B030D-6E8A-4147-A177-3AD203B41FA5}">
                          <a16:colId xmlns:a16="http://schemas.microsoft.com/office/drawing/2014/main" val="386222263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48" t="-3311" r="-260987" b="-82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FC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8579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48" t="-255738" r="-260987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336" t="-255738" r="-2906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64539" t="-255738" r="-20709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38158" t="-255738" r="-9210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89706" t="-255738" r="-2941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1671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48" t="-355738" r="-26098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336" t="-355738" r="-29060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64539" t="-355738" r="-20709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38158" t="-355738" r="-9210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89706" t="-355738" r="-294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7311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up 2">
            <a:extLst>
              <a:ext uri="{FF2B5EF4-FFF2-40B4-BE49-F238E27FC236}">
                <a16:creationId xmlns:a16="http://schemas.microsoft.com/office/drawing/2014/main" id="{9F58F0D3-7926-4E6F-9CAB-A0654DE6A9E1}"/>
              </a:ext>
            </a:extLst>
          </p:cNvPr>
          <p:cNvGrpSpPr/>
          <p:nvPr/>
        </p:nvGrpSpPr>
        <p:grpSpPr>
          <a:xfrm>
            <a:off x="889000" y="4958791"/>
            <a:ext cx="10414001" cy="1086638"/>
            <a:chOff x="889000" y="4958791"/>
            <a:chExt cx="10414001" cy="1086638"/>
          </a:xfrm>
        </p:grpSpPr>
        <p:sp>
          <p:nvSpPr>
            <p:cNvPr id="20" name="Dikdörtgen: Köşeleri Yuvarlatılmış 19">
              <a:extLst>
                <a:ext uri="{FF2B5EF4-FFF2-40B4-BE49-F238E27FC236}">
                  <a16:creationId xmlns:a16="http://schemas.microsoft.com/office/drawing/2014/main" id="{07604755-8207-4AFC-ADE1-6E35CA82009B}"/>
                </a:ext>
              </a:extLst>
            </p:cNvPr>
            <p:cNvSpPr/>
            <p:nvPr/>
          </p:nvSpPr>
          <p:spPr>
            <a:xfrm>
              <a:off x="889000" y="4958791"/>
              <a:ext cx="10414000" cy="1086638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5" name="Başlık 1">
              <a:extLst>
                <a:ext uri="{FF2B5EF4-FFF2-40B4-BE49-F238E27FC236}">
                  <a16:creationId xmlns:a16="http://schemas.microsoft.com/office/drawing/2014/main" id="{D25FBD56-EB80-4634-BEFE-A0B3AC855BEB}"/>
                </a:ext>
              </a:extLst>
            </p:cNvPr>
            <p:cNvSpPr txBox="1">
              <a:spLocks/>
            </p:cNvSpPr>
            <p:nvPr/>
          </p:nvSpPr>
          <p:spPr>
            <a:xfrm>
              <a:off x="889000" y="5004971"/>
              <a:ext cx="10414001" cy="62408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GB" sz="1800" dirty="0">
                  <a:latin typeface="Open Sauce" panose="020B0604020202020204"/>
                </a:rPr>
                <a:t>There are no requirements for the location of additional poles from actuator or feedback dynamics. Quick response is essential for fighter.</a:t>
              </a:r>
              <a:r>
                <a:rPr lang="tr-TR" sz="1800" dirty="0">
                  <a:latin typeface="Open Sauce" panose="020B0604020202020204"/>
                </a:rPr>
                <a:t> </a:t>
              </a:r>
              <a:r>
                <a:rPr lang="en-GB" sz="1800" dirty="0">
                  <a:latin typeface="Open Sauce" panose="020B0604020202020204"/>
                </a:rPr>
                <a:t>However, triggering the structural mode frequency should be avoided.</a:t>
              </a:r>
              <a:r>
                <a:rPr lang="tr-TR" sz="1800" dirty="0">
                  <a:latin typeface="Open Sauce" panose="020B0604020202020204"/>
                </a:rPr>
                <a:t> </a:t>
              </a:r>
              <a:endParaRPr lang="en-GB" sz="1800" dirty="0">
                <a:latin typeface="Open Sauce" panose="020B060402020202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Metin kutusu 27">
                  <a:extLst>
                    <a:ext uri="{FF2B5EF4-FFF2-40B4-BE49-F238E27FC236}">
                      <a16:creationId xmlns:a16="http://schemas.microsoft.com/office/drawing/2014/main" id="{11603085-F543-4380-AC4B-73FFA790FE93}"/>
                    </a:ext>
                  </a:extLst>
                </p:cNvPr>
                <p:cNvSpPr txBox="1"/>
                <p:nvPr/>
              </p:nvSpPr>
              <p:spPr>
                <a:xfrm>
                  <a:off x="4055795" y="5584269"/>
                  <a:ext cx="37528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70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a14:m>
                  <a:r>
                    <a:rPr lang="tr-TR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28" name="Metin kutusu 27">
                  <a:extLst>
                    <a:ext uri="{FF2B5EF4-FFF2-40B4-BE49-F238E27FC236}">
                      <a16:creationId xmlns:a16="http://schemas.microsoft.com/office/drawing/2014/main" id="{11603085-F543-4380-AC4B-73FFA790F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795" y="5584269"/>
                  <a:ext cx="3752850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23832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Required Pole Regions from Military Specs.</a:t>
            </a:r>
            <a:r>
              <a:rPr lang="tr-TR" sz="4100" dirty="0">
                <a:latin typeface="Open Sauce" panose="020B0604020202020204"/>
              </a:rPr>
              <a:t> (</a:t>
            </a:r>
            <a:r>
              <a:rPr lang="tr-TR" sz="4100" dirty="0" err="1">
                <a:latin typeface="Open Sauce" panose="020B0604020202020204"/>
              </a:rPr>
              <a:t>ctd</a:t>
            </a:r>
            <a:r>
              <a:rPr lang="tr-TR" sz="4100" dirty="0">
                <a:latin typeface="Open Sauce" panose="020B0604020202020204"/>
              </a:rPr>
              <a:t>.)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7</a:t>
            </a:fld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6024A63-D0B8-4636-8142-F6B84386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734058"/>
            <a:ext cx="2642652" cy="289370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26B6559-6548-494E-8DD1-18ACEFA49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499" y="1734059"/>
            <a:ext cx="2642652" cy="285797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142A6729-6212-4D05-9A41-2F984D6B0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00" y="1734059"/>
            <a:ext cx="2603500" cy="285797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BD015898-C3B8-4F38-9E95-1DA3278AE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01" y="1714042"/>
            <a:ext cx="2743200" cy="3011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2DE708DF-BB71-4A27-AE5E-8F144A253434}"/>
                  </a:ext>
                </a:extLst>
              </p:cNvPr>
              <p:cNvSpPr txBox="1"/>
              <p:nvPr/>
            </p:nvSpPr>
            <p:spPr>
              <a:xfrm>
                <a:off x="4876800" y="5289433"/>
                <a:ext cx="26970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Desired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Pole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Region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2DE708DF-BB71-4A27-AE5E-8F144A253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289433"/>
                <a:ext cx="269701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33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tr-TR" sz="4100" dirty="0">
                    <a:latin typeface="Open Sauce" panose="020B0604020202020204"/>
                  </a:rPr>
                  <a:t>Gamma–</a:t>
                </a:r>
                <a:r>
                  <a:rPr lang="tr-TR" sz="4100" dirty="0" err="1">
                    <a:latin typeface="Open Sauce" panose="020B0604020202020204"/>
                  </a:rPr>
                  <a:t>Stability</a:t>
                </a:r>
                <a:r>
                  <a:rPr lang="tr-TR" sz="4100" dirty="0">
                    <a:latin typeface="Open Sauce" panose="020B0604020202020204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41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tr-TR" sz="4100" dirty="0">
                    <a:latin typeface="Open Sauce" panose="020B0604020202020204"/>
                  </a:rPr>
                  <a:t>-Stability)</a:t>
                </a:r>
                <a:endParaRPr lang="en-GB" sz="40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  <a:blipFill>
                <a:blip r:embed="rId4"/>
                <a:stretch>
                  <a:fillRect l="-2142" t="-22321" b="-348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8</a:t>
            </a:fld>
            <a:endParaRPr lang="tr-TR" dirty="0"/>
          </a:p>
        </p:txBody>
      </p:sp>
      <p:sp>
        <p:nvSpPr>
          <p:cNvPr id="12" name="Başlık 1">
            <a:extLst>
              <a:ext uri="{FF2B5EF4-FFF2-40B4-BE49-F238E27FC236}">
                <a16:creationId xmlns:a16="http://schemas.microsoft.com/office/drawing/2014/main" id="{B7531B9B-812F-4B10-951B-7D89DEA54323}"/>
              </a:ext>
            </a:extLst>
          </p:cNvPr>
          <p:cNvSpPr txBox="1">
            <a:spLocks/>
          </p:cNvSpPr>
          <p:nvPr/>
        </p:nvSpPr>
        <p:spPr>
          <a:xfrm>
            <a:off x="889000" y="1422405"/>
            <a:ext cx="7211291" cy="682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200" dirty="0">
                <a:latin typeface="Open Sauce" panose="020B0604020202020204"/>
              </a:rPr>
              <a:t>In the case of the left half plane, the boundary is described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8CFD17BF-6163-4212-B379-7FAFE433E034}"/>
                  </a:ext>
                </a:extLst>
              </p:cNvPr>
              <p:cNvSpPr txBox="1"/>
              <p:nvPr/>
            </p:nvSpPr>
            <p:spPr>
              <a:xfrm>
                <a:off x="3163455" y="2028446"/>
                <a:ext cx="5865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tr-TR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m:rPr>
                          <m:sty m:val="p"/>
                        </m:rPr>
                        <a:rPr lang="tr-TR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}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8CFD17BF-6163-4212-B379-7FAFE433E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55" y="2028446"/>
                <a:ext cx="586509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Başlık 1">
                <a:extLst>
                  <a:ext uri="{FF2B5EF4-FFF2-40B4-BE49-F238E27FC236}">
                    <a16:creationId xmlns:a16="http://schemas.microsoft.com/office/drawing/2014/main" id="{9C3C69CE-483A-4B4D-8CD4-8380672015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3053004"/>
                <a:ext cx="8139545" cy="6828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tr-TR" sz="2200" dirty="0">
                    <a:latin typeface="Open Sauce" panose="020B0604020202020204"/>
                  </a:rPr>
                  <a:t>T</a:t>
                </a:r>
                <a:r>
                  <a:rPr lang="en-GB" sz="2200" dirty="0">
                    <a:latin typeface="Open Sauce" panose="020B0604020202020204"/>
                  </a:rPr>
                  <a:t>he boundary</a:t>
                </a:r>
                <a:r>
                  <a:rPr lang="tr-TR" sz="2200" dirty="0">
                    <a:latin typeface="Open Sauce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tr-TR" sz="2200" i="1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tr-TR" sz="22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sz="2200" dirty="0">
                    <a:latin typeface="Open Sauce" panose="020B0604020202020204"/>
                  </a:rPr>
                  <a:t> </a:t>
                </a:r>
                <a:r>
                  <a:rPr lang="tr-TR" sz="2200" dirty="0">
                    <a:latin typeface="Open Sauce" panose="020B0604020202020204"/>
                  </a:rPr>
                  <a:t>of </a:t>
                </a:r>
                <a:r>
                  <a:rPr lang="en-GB" sz="2200" dirty="0">
                    <a:latin typeface="Open Sauce" panose="020B0604020202020204"/>
                  </a:rPr>
                  <a:t>the desired root region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2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GB" sz="2200" dirty="0">
                    <a:latin typeface="Open Sauce" panose="020B0604020202020204"/>
                  </a:rPr>
                  <a:t> can be described by</a:t>
                </a:r>
              </a:p>
            </p:txBody>
          </p:sp>
        </mc:Choice>
        <mc:Fallback xmlns="">
          <p:sp>
            <p:nvSpPr>
              <p:cNvPr id="16" name="Başlık 1">
                <a:extLst>
                  <a:ext uri="{FF2B5EF4-FFF2-40B4-BE49-F238E27FC236}">
                    <a16:creationId xmlns:a16="http://schemas.microsoft.com/office/drawing/2014/main" id="{9C3C69CE-483A-4B4D-8CD4-838067201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3053004"/>
                <a:ext cx="8139545" cy="682815"/>
              </a:xfrm>
              <a:prstGeom prst="rect">
                <a:avLst/>
              </a:prstGeom>
              <a:blipFill>
                <a:blip r:embed="rId6"/>
                <a:stretch>
                  <a:fillRect l="-974" t="-625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8F8792CE-53CD-4B7C-BC3E-918F8E9D2B6A}"/>
                  </a:ext>
                </a:extLst>
              </p:cNvPr>
              <p:cNvSpPr txBox="1"/>
              <p:nvPr/>
            </p:nvSpPr>
            <p:spPr>
              <a:xfrm>
                <a:off x="3080905" y="3746438"/>
                <a:ext cx="5865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tr-TR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m:rPr>
                          <m:sty m:val="p"/>
                        </m:rPr>
                        <a:rPr lang="tr-TR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}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),  </m:t>
                          </m:r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8F8792CE-53CD-4B7C-BC3E-918F8E9D2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05" y="3746438"/>
                <a:ext cx="586509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EC9282DE-1961-461B-A25A-21ADC57146BF}"/>
                  </a:ext>
                </a:extLst>
              </p:cNvPr>
              <p:cNvSpPr txBox="1"/>
              <p:nvPr/>
            </p:nvSpPr>
            <p:spPr>
              <a:xfrm>
                <a:off x="4326525" y="4520901"/>
                <a:ext cx="3373850" cy="8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tr-TR" sz="16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sz="1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Real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Part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Boundary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d>
                                  <m:dPr>
                                    <m:ctrlPr>
                                      <a:rPr 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sz="1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Ima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Part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Boundary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tr-TR" sz="16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Generalized</m:t>
                                </m:r>
                                <m: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sz="1600">
                                    <a:latin typeface="Cambria Math" panose="02040503050406030204" pitchFamily="18" charset="0"/>
                                  </a:rPr>
                                  <m:t>Frequency</m:t>
                                </m:r>
                              </m:e>
                            </m:mr>
                          </m:m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EC9282DE-1961-461B-A25A-21ADC5714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525" y="4520901"/>
                <a:ext cx="3373850" cy="852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987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tr-TR" sz="4100" dirty="0">
                    <a:latin typeface="Open Sauce" panose="020B0604020202020204"/>
                  </a:rPr>
                  <a:t>Gamma–</a:t>
                </a:r>
                <a:r>
                  <a:rPr lang="en-GB" sz="4100" dirty="0">
                    <a:latin typeface="Open Sauce" panose="020B0604020202020204"/>
                  </a:rPr>
                  <a:t>Stability</a:t>
                </a:r>
                <a:r>
                  <a:rPr lang="tr-TR" sz="4100" dirty="0">
                    <a:latin typeface="Open Sauce" panose="020B0604020202020204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41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tr-TR" sz="4100" dirty="0">
                    <a:latin typeface="Open Sauce" panose="020B0604020202020204"/>
                  </a:rPr>
                  <a:t>-Stability)</a:t>
                </a:r>
                <a:endParaRPr lang="en-GB" sz="4000" dirty="0">
                  <a:latin typeface="Open Sauce" panose="020B0604020202020204"/>
                </a:endParaRPr>
              </a:p>
            </p:txBody>
          </p:sp>
        </mc:Choice>
        <mc:Fallback xmlns="">
          <p:sp>
            <p:nvSpPr>
              <p:cNvPr id="15" name="Başlık 1">
                <a:extLst>
                  <a:ext uri="{FF2B5EF4-FFF2-40B4-BE49-F238E27FC236}">
                    <a16:creationId xmlns:a16="http://schemas.microsoft.com/office/drawing/2014/main" id="{C4F7AAA2-9223-4AEF-8ECF-A00EF8DC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207653"/>
                <a:ext cx="10248900" cy="680067"/>
              </a:xfrm>
              <a:prstGeom prst="rect">
                <a:avLst/>
              </a:prstGeom>
              <a:blipFill>
                <a:blip r:embed="rId4"/>
                <a:stretch>
                  <a:fillRect l="-2142" t="-22321" b="-348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9</a:t>
            </a:fld>
            <a:endParaRPr lang="tr-TR" dirty="0"/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66B5EBEF-4DC6-40B0-ACB4-2DF9F9EB3C7A}"/>
              </a:ext>
            </a:extLst>
          </p:cNvPr>
          <p:cNvGrpSpPr/>
          <p:nvPr/>
        </p:nvGrpSpPr>
        <p:grpSpPr>
          <a:xfrm>
            <a:off x="4266045" y="1176935"/>
            <a:ext cx="3659911" cy="2180479"/>
            <a:chOff x="4096832" y="1176935"/>
            <a:chExt cx="3659911" cy="2180479"/>
          </a:xfrm>
        </p:grpSpPr>
        <p:sp>
          <p:nvSpPr>
            <p:cNvPr id="48" name="Dikdörtgen: Köşeleri Yuvarlatılmış 47">
              <a:extLst>
                <a:ext uri="{FF2B5EF4-FFF2-40B4-BE49-F238E27FC236}">
                  <a16:creationId xmlns:a16="http://schemas.microsoft.com/office/drawing/2014/main" id="{63872626-4795-4682-8D6B-552239725AEE}"/>
                </a:ext>
              </a:extLst>
            </p:cNvPr>
            <p:cNvSpPr/>
            <p:nvPr/>
          </p:nvSpPr>
          <p:spPr>
            <a:xfrm>
              <a:off x="4096832" y="1176935"/>
              <a:ext cx="3659911" cy="2180479"/>
            </a:xfrm>
            <a:prstGeom prst="roundRect">
              <a:avLst>
                <a:gd name="adj" fmla="val 575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6" name="Metin kutusu 35">
              <a:extLst>
                <a:ext uri="{FF2B5EF4-FFF2-40B4-BE49-F238E27FC236}">
                  <a16:creationId xmlns:a16="http://schemas.microsoft.com/office/drawing/2014/main" id="{CF81DCB1-6D15-43D3-AF60-7013C6D08F04}"/>
                </a:ext>
              </a:extLst>
            </p:cNvPr>
            <p:cNvSpPr txBox="1"/>
            <p:nvPr/>
          </p:nvSpPr>
          <p:spPr>
            <a:xfrm>
              <a:off x="4381322" y="1265196"/>
              <a:ext cx="310110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latin typeface="Open Sauce" panose="020B0604020202020204"/>
                </a:rPr>
                <a:t>Interval of Two Real Root Boundaries</a:t>
              </a:r>
              <a:endParaRPr lang="en-GB" sz="2000" dirty="0"/>
            </a:p>
          </p:txBody>
        </p:sp>
        <p:cxnSp>
          <p:nvCxnSpPr>
            <p:cNvPr id="37" name="Düz Bağlayıcı 36">
              <a:extLst>
                <a:ext uri="{FF2B5EF4-FFF2-40B4-BE49-F238E27FC236}">
                  <a16:creationId xmlns:a16="http://schemas.microsoft.com/office/drawing/2014/main" id="{47A18578-0FBF-4AEE-8BEC-4707AE617B41}"/>
                </a:ext>
              </a:extLst>
            </p:cNvPr>
            <p:cNvCxnSpPr>
              <a:cxnSpLocks/>
            </p:cNvCxnSpPr>
            <p:nvPr/>
          </p:nvCxnSpPr>
          <p:spPr>
            <a:xfrm>
              <a:off x="4260200" y="1973082"/>
              <a:ext cx="33331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Metin kutusu 37">
                  <a:extLst>
                    <a:ext uri="{FF2B5EF4-FFF2-40B4-BE49-F238E27FC236}">
                      <a16:creationId xmlns:a16="http://schemas.microsoft.com/office/drawing/2014/main" id="{63EE14B3-AEB7-4F42-8173-D42D3A531680}"/>
                    </a:ext>
                  </a:extLst>
                </p:cNvPr>
                <p:cNvSpPr txBox="1"/>
                <p:nvPr/>
              </p:nvSpPr>
              <p:spPr>
                <a:xfrm>
                  <a:off x="4381322" y="2630709"/>
                  <a:ext cx="31011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 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≤−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38" name="Metin kutusu 37">
                  <a:extLst>
                    <a:ext uri="{FF2B5EF4-FFF2-40B4-BE49-F238E27FC236}">
                      <a16:creationId xmlns:a16="http://schemas.microsoft.com/office/drawing/2014/main" id="{63EE14B3-AEB7-4F42-8173-D42D3A531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322" y="2630709"/>
                  <a:ext cx="310110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Metin kutusu 41">
                  <a:extLst>
                    <a:ext uri="{FF2B5EF4-FFF2-40B4-BE49-F238E27FC236}">
                      <a16:creationId xmlns:a16="http://schemas.microsoft.com/office/drawing/2014/main" id="{F6EF93AA-9C2A-437C-9A14-E2D2937D6FCA}"/>
                    </a:ext>
                  </a:extLst>
                </p:cNvPr>
                <p:cNvSpPr txBox="1"/>
                <p:nvPr/>
              </p:nvSpPr>
              <p:spPr>
                <a:xfrm>
                  <a:off x="5284214" y="2061343"/>
                  <a:ext cx="12851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b="0" dirty="0"/>
                    <a:t>Let</a:t>
                  </a:r>
                  <a:r>
                    <a:rPr lang="tr-TR" b="0" dirty="0"/>
                    <a:t> </a:t>
                  </a:r>
                  <a14:m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2" name="Metin kutusu 41">
                  <a:extLst>
                    <a:ext uri="{FF2B5EF4-FFF2-40B4-BE49-F238E27FC236}">
                      <a16:creationId xmlns:a16="http://schemas.microsoft.com/office/drawing/2014/main" id="{F6EF93AA-9C2A-437C-9A14-E2D2937D6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4214" y="2061343"/>
                  <a:ext cx="128514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F4E50866-7D53-4B2E-B3C7-43A2BCBC3454}"/>
              </a:ext>
            </a:extLst>
          </p:cNvPr>
          <p:cNvGrpSpPr/>
          <p:nvPr/>
        </p:nvGrpSpPr>
        <p:grpSpPr>
          <a:xfrm>
            <a:off x="476131" y="1166334"/>
            <a:ext cx="3720114" cy="2180479"/>
            <a:chOff x="290776" y="1176934"/>
            <a:chExt cx="3720114" cy="2180479"/>
          </a:xfrm>
        </p:grpSpPr>
        <p:sp>
          <p:nvSpPr>
            <p:cNvPr id="4" name="Dikdörtgen: Köşeleri Yuvarlatılmış 3">
              <a:extLst>
                <a:ext uri="{FF2B5EF4-FFF2-40B4-BE49-F238E27FC236}">
                  <a16:creationId xmlns:a16="http://schemas.microsoft.com/office/drawing/2014/main" id="{306DE34E-2CFC-4643-ADE0-12E0EA84B92F}"/>
                </a:ext>
              </a:extLst>
            </p:cNvPr>
            <p:cNvSpPr/>
            <p:nvPr/>
          </p:nvSpPr>
          <p:spPr>
            <a:xfrm>
              <a:off x="290776" y="1176934"/>
              <a:ext cx="3659911" cy="2180479"/>
            </a:xfrm>
            <a:prstGeom prst="roundRect">
              <a:avLst>
                <a:gd name="adj" fmla="val 575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grpSp>
          <p:nvGrpSpPr>
            <p:cNvPr id="2" name="Grup 1">
              <a:extLst>
                <a:ext uri="{FF2B5EF4-FFF2-40B4-BE49-F238E27FC236}">
                  <a16:creationId xmlns:a16="http://schemas.microsoft.com/office/drawing/2014/main" id="{E601000B-0CA2-421E-B581-D4150235D666}"/>
                </a:ext>
              </a:extLst>
            </p:cNvPr>
            <p:cNvGrpSpPr/>
            <p:nvPr/>
          </p:nvGrpSpPr>
          <p:grpSpPr>
            <a:xfrm>
              <a:off x="350979" y="1265196"/>
              <a:ext cx="3659911" cy="1972582"/>
              <a:chOff x="350979" y="1265196"/>
              <a:chExt cx="3659911" cy="1972582"/>
            </a:xfrm>
          </p:grpSpPr>
          <p:sp>
            <p:nvSpPr>
              <p:cNvPr id="32" name="Metin kutusu 31">
                <a:extLst>
                  <a:ext uri="{FF2B5EF4-FFF2-40B4-BE49-F238E27FC236}">
                    <a16:creationId xmlns:a16="http://schemas.microsoft.com/office/drawing/2014/main" id="{047C27AF-8713-434C-890E-BC483EE44406}"/>
                  </a:ext>
                </a:extLst>
              </p:cNvPr>
              <p:cNvSpPr txBox="1"/>
              <p:nvPr/>
            </p:nvSpPr>
            <p:spPr>
              <a:xfrm>
                <a:off x="630381" y="1265196"/>
                <a:ext cx="310110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latin typeface="Open Sauce" panose="020B0604020202020204"/>
                  </a:rPr>
                  <a:t>Lines of Constant </a:t>
                </a:r>
                <a:r>
                  <a:rPr lang="en-GB" sz="2000" dirty="0" err="1">
                    <a:latin typeface="Open Sauce" panose="020B0604020202020204"/>
                  </a:rPr>
                  <a:t>Dampings</a:t>
                </a:r>
                <a:endParaRPr lang="en-GB" sz="2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Metin kutusu 32">
                    <a:extLst>
                      <a:ext uri="{FF2B5EF4-FFF2-40B4-BE49-F238E27FC236}">
                        <a16:creationId xmlns:a16="http://schemas.microsoft.com/office/drawing/2014/main" id="{18FFE87B-690C-4C45-A0DF-83616DA06F13}"/>
                      </a:ext>
                    </a:extLst>
                  </p:cNvPr>
                  <p:cNvSpPr txBox="1"/>
                  <p:nvPr/>
                </p:nvSpPr>
                <p:spPr>
                  <a:xfrm>
                    <a:off x="539896" y="1726693"/>
                    <a:ext cx="146742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tr-TR" b="0" i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</a:rPr>
                            <m:t>Damping</m:t>
                          </m:r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33" name="Metin kutusu 32">
                    <a:extLst>
                      <a:ext uri="{FF2B5EF4-FFF2-40B4-BE49-F238E27FC236}">
                        <a16:creationId xmlns:a16="http://schemas.microsoft.com/office/drawing/2014/main" id="{18FFE87B-690C-4C45-A0DF-83616DA06F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896" y="1726693"/>
                    <a:ext cx="146742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Metin kutusu 33">
                    <a:extLst>
                      <a:ext uri="{FF2B5EF4-FFF2-40B4-BE49-F238E27FC236}">
                        <a16:creationId xmlns:a16="http://schemas.microsoft.com/office/drawing/2014/main" id="{D8496DE1-5F11-43AE-8925-84EE453D562A}"/>
                      </a:ext>
                    </a:extLst>
                  </p:cNvPr>
                  <p:cNvSpPr txBox="1"/>
                  <p:nvPr/>
                </p:nvSpPr>
                <p:spPr>
                  <a:xfrm>
                    <a:off x="350979" y="2553488"/>
                    <a:ext cx="3659911" cy="68429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f>
                            <m:f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34" name="Metin kutusu 33">
                    <a:extLst>
                      <a:ext uri="{FF2B5EF4-FFF2-40B4-BE49-F238E27FC236}">
                        <a16:creationId xmlns:a16="http://schemas.microsoft.com/office/drawing/2014/main" id="{D8496DE1-5F11-43AE-8925-84EE453D5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979" y="2553488"/>
                    <a:ext cx="3659911" cy="68429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Düz Bağlayıcı 34">
                <a:extLst>
                  <a:ext uri="{FF2B5EF4-FFF2-40B4-BE49-F238E27FC236}">
                    <a16:creationId xmlns:a16="http://schemas.microsoft.com/office/drawing/2014/main" id="{8C9A2DB1-1E0F-4443-A11B-191E6092C2FB}"/>
                  </a:ext>
                </a:extLst>
              </p:cNvPr>
              <p:cNvCxnSpPr/>
              <p:nvPr/>
            </p:nvCxnSpPr>
            <p:spPr>
              <a:xfrm>
                <a:off x="574963" y="1665306"/>
                <a:ext cx="323041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Metin kutusu 42">
                    <a:extLst>
                      <a:ext uri="{FF2B5EF4-FFF2-40B4-BE49-F238E27FC236}">
                        <a16:creationId xmlns:a16="http://schemas.microsoft.com/office/drawing/2014/main" id="{67068427-30A3-441D-9DD9-B0C5A3BFC39E}"/>
                      </a:ext>
                    </a:extLst>
                  </p:cNvPr>
                  <p:cNvSpPr txBox="1"/>
                  <p:nvPr/>
                </p:nvSpPr>
                <p:spPr>
                  <a:xfrm>
                    <a:off x="1547600" y="2082508"/>
                    <a:ext cx="1285143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GB" b="0" dirty="0"/>
                      <a:t>Let</a:t>
                    </a:r>
                    <a:r>
                      <a:rPr lang="tr-TR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a14:m>
                    <a:endParaRPr lang="tr-TR" dirty="0"/>
                  </a:p>
                </p:txBody>
              </p:sp>
            </mc:Choice>
            <mc:Fallback xmlns="">
              <p:sp>
                <p:nvSpPr>
                  <p:cNvPr id="43" name="Metin kutusu 42">
                    <a:extLst>
                      <a:ext uri="{FF2B5EF4-FFF2-40B4-BE49-F238E27FC236}">
                        <a16:creationId xmlns:a16="http://schemas.microsoft.com/office/drawing/2014/main" id="{67068427-30A3-441D-9DD9-B0C5A3BFC3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600" y="2082508"/>
                    <a:ext cx="128514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up 4">
            <a:extLst>
              <a:ext uri="{FF2B5EF4-FFF2-40B4-BE49-F238E27FC236}">
                <a16:creationId xmlns:a16="http://schemas.microsoft.com/office/drawing/2014/main" id="{891747FA-7276-4923-B809-21A2D3B7DA5B}"/>
              </a:ext>
            </a:extLst>
          </p:cNvPr>
          <p:cNvGrpSpPr/>
          <p:nvPr/>
        </p:nvGrpSpPr>
        <p:grpSpPr>
          <a:xfrm>
            <a:off x="7970121" y="1176934"/>
            <a:ext cx="3861661" cy="2180479"/>
            <a:chOff x="7796502" y="1176934"/>
            <a:chExt cx="3861661" cy="2180479"/>
          </a:xfrm>
        </p:grpSpPr>
        <p:sp>
          <p:nvSpPr>
            <p:cNvPr id="49" name="Dikdörtgen: Köşeleri Yuvarlatılmış 48">
              <a:extLst>
                <a:ext uri="{FF2B5EF4-FFF2-40B4-BE49-F238E27FC236}">
                  <a16:creationId xmlns:a16="http://schemas.microsoft.com/office/drawing/2014/main" id="{3E1A8448-F5BA-4493-91B2-93E6F13ED44F}"/>
                </a:ext>
              </a:extLst>
            </p:cNvPr>
            <p:cNvSpPr/>
            <p:nvPr/>
          </p:nvSpPr>
          <p:spPr>
            <a:xfrm>
              <a:off x="7877863" y="1176934"/>
              <a:ext cx="3659911" cy="2180479"/>
            </a:xfrm>
            <a:prstGeom prst="roundRect">
              <a:avLst>
                <a:gd name="adj" fmla="val 575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9" name="Metin kutusu 38">
              <a:extLst>
                <a:ext uri="{FF2B5EF4-FFF2-40B4-BE49-F238E27FC236}">
                  <a16:creationId xmlns:a16="http://schemas.microsoft.com/office/drawing/2014/main" id="{942B7B31-2142-49A4-AE39-00578ABFD9C0}"/>
                </a:ext>
              </a:extLst>
            </p:cNvPr>
            <p:cNvSpPr txBox="1"/>
            <p:nvPr/>
          </p:nvSpPr>
          <p:spPr>
            <a:xfrm>
              <a:off x="8143294" y="1236490"/>
              <a:ext cx="31011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latin typeface="Open Sauce" panose="020B0604020202020204"/>
                </a:rPr>
                <a:t>Circle</a:t>
              </a:r>
              <a:endParaRPr lang="en-GB" sz="2000" dirty="0"/>
            </a:p>
          </p:txBody>
        </p:sp>
        <p:cxnSp>
          <p:nvCxnSpPr>
            <p:cNvPr id="40" name="Düz Bağlayıcı 39">
              <a:extLst>
                <a:ext uri="{FF2B5EF4-FFF2-40B4-BE49-F238E27FC236}">
                  <a16:creationId xmlns:a16="http://schemas.microsoft.com/office/drawing/2014/main" id="{FBE08E11-4C2F-4CF0-A4FB-E23D732AAA7B}"/>
                </a:ext>
              </a:extLst>
            </p:cNvPr>
            <p:cNvCxnSpPr>
              <a:cxnSpLocks/>
            </p:cNvCxnSpPr>
            <p:nvPr/>
          </p:nvCxnSpPr>
          <p:spPr>
            <a:xfrm>
              <a:off x="8154697" y="1656479"/>
              <a:ext cx="32304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Metin kutusu 40">
                  <a:extLst>
                    <a:ext uri="{FF2B5EF4-FFF2-40B4-BE49-F238E27FC236}">
                      <a16:creationId xmlns:a16="http://schemas.microsoft.com/office/drawing/2014/main" id="{B378CC29-44A7-4B1F-AA7C-E8D6D47572B2}"/>
                    </a:ext>
                  </a:extLst>
                </p:cNvPr>
                <p:cNvSpPr txBox="1"/>
                <p:nvPr/>
              </p:nvSpPr>
              <p:spPr>
                <a:xfrm>
                  <a:off x="8154697" y="1713176"/>
                  <a:ext cx="15466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Center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tr-TR" i="1" dirty="0"/>
                </a:p>
              </p:txBody>
            </p:sp>
          </mc:Choice>
          <mc:Fallback xmlns="">
            <p:sp>
              <p:nvSpPr>
                <p:cNvPr id="41" name="Metin kutusu 40">
                  <a:extLst>
                    <a:ext uri="{FF2B5EF4-FFF2-40B4-BE49-F238E27FC236}">
                      <a16:creationId xmlns:a16="http://schemas.microsoft.com/office/drawing/2014/main" id="{B378CC29-44A7-4B1F-AA7C-E8D6D4757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697" y="1713176"/>
                  <a:ext cx="15466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Metin kutusu 43">
                  <a:extLst>
                    <a:ext uri="{FF2B5EF4-FFF2-40B4-BE49-F238E27FC236}">
                      <a16:creationId xmlns:a16="http://schemas.microsoft.com/office/drawing/2014/main" id="{EC7524B0-1A92-4BA0-938E-BA64B87FF123}"/>
                    </a:ext>
                  </a:extLst>
                </p:cNvPr>
                <p:cNvSpPr txBox="1"/>
                <p:nvPr/>
              </p:nvSpPr>
              <p:spPr>
                <a:xfrm>
                  <a:off x="10145729" y="1693838"/>
                  <a:ext cx="11981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Radius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tr-TR" i="1" dirty="0"/>
                </a:p>
              </p:txBody>
            </p:sp>
          </mc:Choice>
          <mc:Fallback xmlns="">
            <p:sp>
              <p:nvSpPr>
                <p:cNvPr id="44" name="Metin kutusu 43">
                  <a:extLst>
                    <a:ext uri="{FF2B5EF4-FFF2-40B4-BE49-F238E27FC236}">
                      <a16:creationId xmlns:a16="http://schemas.microsoft.com/office/drawing/2014/main" id="{EC7524B0-1A92-4BA0-938E-BA64B87FF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5729" y="1693838"/>
                  <a:ext cx="119813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Metin kutusu 44">
                  <a:extLst>
                    <a:ext uri="{FF2B5EF4-FFF2-40B4-BE49-F238E27FC236}">
                      <a16:creationId xmlns:a16="http://schemas.microsoft.com/office/drawing/2014/main" id="{EFFB12F7-B590-4EBC-A665-DFE47C8727A9}"/>
                    </a:ext>
                  </a:extLst>
                </p:cNvPr>
                <p:cNvSpPr txBox="1"/>
                <p:nvPr/>
              </p:nvSpPr>
              <p:spPr>
                <a:xfrm>
                  <a:off x="8860124" y="2076530"/>
                  <a:ext cx="181956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5" name="Metin kutusu 44">
                  <a:extLst>
                    <a:ext uri="{FF2B5EF4-FFF2-40B4-BE49-F238E27FC236}">
                      <a16:creationId xmlns:a16="http://schemas.microsoft.com/office/drawing/2014/main" id="{EFFB12F7-B590-4EBC-A665-DFE47C8727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0124" y="2076530"/>
                  <a:ext cx="181956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Metin kutusu 45">
                  <a:extLst>
                    <a:ext uri="{FF2B5EF4-FFF2-40B4-BE49-F238E27FC236}">
                      <a16:creationId xmlns:a16="http://schemas.microsoft.com/office/drawing/2014/main" id="{E19F28A6-90E8-4343-8041-120DE1B699EA}"/>
                    </a:ext>
                  </a:extLst>
                </p:cNvPr>
                <p:cNvSpPr txBox="1"/>
                <p:nvPr/>
              </p:nvSpPr>
              <p:spPr>
                <a:xfrm>
                  <a:off x="9051276" y="2459222"/>
                  <a:ext cx="12851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b="0" dirty="0"/>
                    <a:t>Let</a:t>
                  </a:r>
                  <a:r>
                    <a:rPr lang="tr-TR" b="0" dirty="0"/>
                    <a:t> </a:t>
                  </a:r>
                  <a14:m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6" name="Metin kutusu 45">
                  <a:extLst>
                    <a:ext uri="{FF2B5EF4-FFF2-40B4-BE49-F238E27FC236}">
                      <a16:creationId xmlns:a16="http://schemas.microsoft.com/office/drawing/2014/main" id="{E19F28A6-90E8-4343-8041-120DE1B69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1276" y="2459222"/>
                  <a:ext cx="1285143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Metin kutusu 46">
                  <a:extLst>
                    <a:ext uri="{FF2B5EF4-FFF2-40B4-BE49-F238E27FC236}">
                      <a16:creationId xmlns:a16="http://schemas.microsoft.com/office/drawing/2014/main" id="{D47CD6FE-8DA3-418B-A9DD-5AD6BAC6CFF4}"/>
                    </a:ext>
                  </a:extLst>
                </p:cNvPr>
                <p:cNvSpPr txBox="1"/>
                <p:nvPr/>
              </p:nvSpPr>
              <p:spPr>
                <a:xfrm>
                  <a:off x="7796502" y="2809217"/>
                  <a:ext cx="3861661" cy="4377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ad>
                          <m:radPr>
                            <m:deg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,  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 xmlns="">
            <p:sp>
              <p:nvSpPr>
                <p:cNvPr id="47" name="Metin kutusu 46">
                  <a:extLst>
                    <a:ext uri="{FF2B5EF4-FFF2-40B4-BE49-F238E27FC236}">
                      <a16:creationId xmlns:a16="http://schemas.microsoft.com/office/drawing/2014/main" id="{D47CD6FE-8DA3-418B-A9DD-5AD6BAC6C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502" y="2809217"/>
                  <a:ext cx="3861661" cy="437749"/>
                </a:xfrm>
                <a:prstGeom prst="rect">
                  <a:avLst/>
                </a:prstGeom>
                <a:blipFill>
                  <a:blip r:embed="rId14"/>
                  <a:stretch>
                    <a:fillRect b="-9722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0" name="Resim 49">
            <a:extLst>
              <a:ext uri="{FF2B5EF4-FFF2-40B4-BE49-F238E27FC236}">
                <a16:creationId xmlns:a16="http://schemas.microsoft.com/office/drawing/2014/main" id="{DA85B4D2-7CF4-4E4F-A9BC-12B8C52009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143" y="3495966"/>
            <a:ext cx="2642652" cy="2857979"/>
          </a:xfrm>
          <a:prstGeom prst="rect">
            <a:avLst/>
          </a:prstGeom>
        </p:spPr>
      </p:pic>
      <p:sp>
        <p:nvSpPr>
          <p:cNvPr id="9" name="Sağ Ayraç 8">
            <a:extLst>
              <a:ext uri="{FF2B5EF4-FFF2-40B4-BE49-F238E27FC236}">
                <a16:creationId xmlns:a16="http://schemas.microsoft.com/office/drawing/2014/main" id="{F57D778E-2041-4AFA-AA80-39AADB4248AE}"/>
              </a:ext>
            </a:extLst>
          </p:cNvPr>
          <p:cNvSpPr/>
          <p:nvPr/>
        </p:nvSpPr>
        <p:spPr>
          <a:xfrm>
            <a:off x="5296408" y="3618009"/>
            <a:ext cx="314037" cy="2613891"/>
          </a:xfrm>
          <a:prstGeom prst="rightBrace">
            <a:avLst>
              <a:gd name="adj1" fmla="val 8186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Metin kutusu 52">
                <a:extLst>
                  <a:ext uri="{FF2B5EF4-FFF2-40B4-BE49-F238E27FC236}">
                    <a16:creationId xmlns:a16="http://schemas.microsoft.com/office/drawing/2014/main" id="{7C972788-FE49-433F-9DED-AC7D73CE90FF}"/>
                  </a:ext>
                </a:extLst>
              </p:cNvPr>
              <p:cNvSpPr txBox="1"/>
              <p:nvPr/>
            </p:nvSpPr>
            <p:spPr>
              <a:xfrm>
                <a:off x="5678058" y="4155519"/>
                <a:ext cx="6259274" cy="1525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m:rPr>
                                    <m:sty m:val="p"/>
                                  </m:rP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tr-T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;−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tr-TR" b="0" i="1" smtClean="0">
                                                <a:latin typeface="Cambria Math" panose="02040503050406030204" pitchFamily="18" charset="0"/>
                                              </a:rPr>
                                              <m:t>35</m:t>
                                            </m:r>
                                          </m:e>
                                          <m:sup>
                                            <m: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num>
                                  <m:den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den>
                                </m:f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tr-TR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tr-TR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r-TR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tr-TR" i="1" smtClean="0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tr-TR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r-TR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r-TR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;−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tr-TR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  <m:sup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p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tr-TR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tr-TR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3" name="Metin kutusu 52">
                <a:extLst>
                  <a:ext uri="{FF2B5EF4-FFF2-40B4-BE49-F238E27FC236}">
                    <a16:creationId xmlns:a16="http://schemas.microsoft.com/office/drawing/2014/main" id="{7C972788-FE49-433F-9DED-AC7D73CE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58" y="4155519"/>
                <a:ext cx="6259274" cy="152554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178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9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6|0.5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7|0.6|0.4|0.3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5|0.5|0.6|0.5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6|0.4|0.2|0.4|0.2|0.4|0.1|0.3|0.7|1.4|0.4|0.5|0.5|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0.6|0.4|0.4|0.3|0.6|0.4|0.6"/>
</p:tagLst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1485</Words>
  <Application>Microsoft Office PowerPoint</Application>
  <PresentationFormat>Geniş ekran</PresentationFormat>
  <Paragraphs>318</Paragraphs>
  <Slides>27</Slides>
  <Notes>27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Open Sauce</vt:lpstr>
      <vt:lpstr>Open Sauce One</vt:lpstr>
      <vt:lpstr>Office Teması</vt:lpstr>
      <vt:lpstr>1_Office Teması</vt:lpstr>
      <vt:lpstr>Final Project Robust Flight Control System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Erdoğan İsmet (STUD)</dc:creator>
  <cp:lastModifiedBy>Erdoğan İsmet (STUD)</cp:lastModifiedBy>
  <cp:revision>157</cp:revision>
  <dcterms:created xsi:type="dcterms:W3CDTF">2026-01-03T16:45:57Z</dcterms:created>
  <dcterms:modified xsi:type="dcterms:W3CDTF">2026-01-04T23:21:42Z</dcterms:modified>
</cp:coreProperties>
</file>